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Соответствие содержания и организации методической работы ОО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ЮГЮЛ</c:v>
                </c:pt>
                <c:pt idx="1">
                  <c:v>ГИМН</c:v>
                </c:pt>
                <c:pt idx="2">
                  <c:v>ЧОЧУ</c:v>
                </c:pt>
                <c:pt idx="3">
                  <c:v>ХАЛБ</c:v>
                </c:pt>
                <c:pt idx="4">
                  <c:v>К-СЫР</c:v>
                </c:pt>
                <c:pt idx="5">
                  <c:v>ВСОШ-1</c:v>
                </c:pt>
                <c:pt idx="6">
                  <c:v>ВСОШ-3</c:v>
                </c:pt>
                <c:pt idx="7">
                  <c:v>ХАМПА</c:v>
                </c:pt>
                <c:pt idx="8">
                  <c:v>ТАСАГ</c:v>
                </c:pt>
                <c:pt idx="9">
                  <c:v>БЕКЧ</c:v>
                </c:pt>
                <c:pt idx="10">
                  <c:v>ТОГУС</c:v>
                </c:pt>
                <c:pt idx="11">
                  <c:v>БАПП</c:v>
                </c:pt>
                <c:pt idx="12">
                  <c:v>НАЧ</c:v>
                </c:pt>
                <c:pt idx="13">
                  <c:v>БОРО</c:v>
                </c:pt>
                <c:pt idx="14">
                  <c:v>1-КЮЛ</c:v>
                </c:pt>
                <c:pt idx="15">
                  <c:v>2-КЮЛ</c:v>
                </c:pt>
                <c:pt idx="16">
                  <c:v>ЧЕРН</c:v>
                </c:pt>
                <c:pt idx="17">
                  <c:v>ЛЕКЕ</c:v>
                </c:pt>
                <c:pt idx="18">
                  <c:v>ЖЕМК</c:v>
                </c:pt>
                <c:pt idx="19">
                  <c:v>ВСОШ-2</c:v>
                </c:pt>
                <c:pt idx="20">
                  <c:v>ЕКЮН</c:v>
                </c:pt>
                <c:pt idx="21">
                  <c:v>ХАГЫН</c:v>
                </c:pt>
                <c:pt idx="22">
                  <c:v>КЕДА</c:v>
                </c:pt>
                <c:pt idx="23">
                  <c:v>МАСТ</c:v>
                </c:pt>
                <c:pt idx="24">
                  <c:v>КЫРГ</c:v>
                </c:pt>
                <c:pt idx="25">
                  <c:v>ТЫЛГ</c:v>
                </c:pt>
              </c:strCache>
            </c:strRef>
          </c:cat>
          <c:val>
            <c:numRef>
              <c:f>'Данные ОО'!$C$27:$AB$27</c:f>
              <c:numCache>
                <c:formatCode>General</c:formatCode>
                <c:ptCount val="2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674368"/>
        <c:axId val="77675904"/>
        <c:axId val="0"/>
      </c:bar3DChart>
      <c:catAx>
        <c:axId val="7767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7675904"/>
        <c:crosses val="autoZero"/>
        <c:auto val="1"/>
        <c:lblAlgn val="ctr"/>
        <c:lblOffset val="100"/>
        <c:noMultiLvlLbl val="0"/>
      </c:catAx>
      <c:valAx>
        <c:axId val="7767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67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Наличие системы поддержки молодых педагогов и системы наставничества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ГИМН</c:v>
                </c:pt>
                <c:pt idx="1">
                  <c:v>НАЧ</c:v>
                </c:pt>
                <c:pt idx="2">
                  <c:v>К-СЫР</c:v>
                </c:pt>
                <c:pt idx="3">
                  <c:v>1-КЮЛ</c:v>
                </c:pt>
                <c:pt idx="4">
                  <c:v>ВСОШ-3</c:v>
                </c:pt>
                <c:pt idx="5">
                  <c:v>ТОГУС</c:v>
                </c:pt>
                <c:pt idx="6">
                  <c:v>ХАЛБ</c:v>
                </c:pt>
                <c:pt idx="7">
                  <c:v>ЮГЮЛ</c:v>
                </c:pt>
                <c:pt idx="8">
                  <c:v>ЧОЧУ</c:v>
                </c:pt>
                <c:pt idx="9">
                  <c:v>2-КЮЛ</c:v>
                </c:pt>
                <c:pt idx="10">
                  <c:v>ХАМПА</c:v>
                </c:pt>
                <c:pt idx="11">
                  <c:v>КЫРГ</c:v>
                </c:pt>
                <c:pt idx="12">
                  <c:v>БАПП</c:v>
                </c:pt>
                <c:pt idx="13">
                  <c:v>ЧЕРН</c:v>
                </c:pt>
                <c:pt idx="14">
                  <c:v>БОРО</c:v>
                </c:pt>
                <c:pt idx="15">
                  <c:v>ЛЕКЕ</c:v>
                </c:pt>
                <c:pt idx="16">
                  <c:v>ЖЕМК</c:v>
                </c:pt>
                <c:pt idx="17">
                  <c:v>ВСОШ-1</c:v>
                </c:pt>
                <c:pt idx="18">
                  <c:v>БЕКЧ</c:v>
                </c:pt>
                <c:pt idx="19">
                  <c:v>МАСТ</c:v>
                </c:pt>
                <c:pt idx="20">
                  <c:v>ВСОШ-2</c:v>
                </c:pt>
                <c:pt idx="21">
                  <c:v>ХАГЫН</c:v>
                </c:pt>
                <c:pt idx="22">
                  <c:v>ТАСАГ</c:v>
                </c:pt>
                <c:pt idx="23">
                  <c:v>ЕКЮН</c:v>
                </c:pt>
                <c:pt idx="24">
                  <c:v>ТЫЛГ</c:v>
                </c:pt>
                <c:pt idx="25">
                  <c:v>КЕДА</c:v>
                </c:pt>
              </c:strCache>
            </c:strRef>
          </c:cat>
          <c:val>
            <c:numRef>
              <c:f>'Данные ОО'!$C$34:$AB$34</c:f>
              <c:numCache>
                <c:formatCode>General</c:formatCode>
                <c:ptCount val="2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870528"/>
        <c:axId val="118613888"/>
        <c:axId val="0"/>
      </c:bar3DChart>
      <c:catAx>
        <c:axId val="11687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613888"/>
        <c:crosses val="autoZero"/>
        <c:auto val="1"/>
        <c:lblAlgn val="ctr"/>
        <c:lblOffset val="100"/>
        <c:noMultiLvlLbl val="0"/>
      </c:catAx>
      <c:valAx>
        <c:axId val="118613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87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Взаимодействие со школьными, улусными методическими объединениями и профессиональными сообществами педагогов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ГИМН</c:v>
                </c:pt>
                <c:pt idx="1">
                  <c:v>ЮГЮЛ</c:v>
                </c:pt>
                <c:pt idx="2">
                  <c:v>К-СЫР</c:v>
                </c:pt>
                <c:pt idx="3">
                  <c:v>ЧОЧУ</c:v>
                </c:pt>
                <c:pt idx="4">
                  <c:v>ВСОШ-1</c:v>
                </c:pt>
                <c:pt idx="5">
                  <c:v>1-КЮЛ</c:v>
                </c:pt>
                <c:pt idx="6">
                  <c:v>2-КЮЛ</c:v>
                </c:pt>
                <c:pt idx="7">
                  <c:v>ЧЕРН</c:v>
                </c:pt>
                <c:pt idx="8">
                  <c:v>ХАЛБ</c:v>
                </c:pt>
                <c:pt idx="9">
                  <c:v>ХАГЫН</c:v>
                </c:pt>
                <c:pt idx="10">
                  <c:v>БАПП</c:v>
                </c:pt>
                <c:pt idx="11">
                  <c:v>БЕКЧ</c:v>
                </c:pt>
                <c:pt idx="12">
                  <c:v>НАЧ</c:v>
                </c:pt>
                <c:pt idx="13">
                  <c:v>ТАСАГ</c:v>
                </c:pt>
                <c:pt idx="14">
                  <c:v>ВСОШ-3</c:v>
                </c:pt>
                <c:pt idx="15">
                  <c:v>ХАМПА</c:v>
                </c:pt>
                <c:pt idx="16">
                  <c:v>КЫРГ</c:v>
                </c:pt>
                <c:pt idx="17">
                  <c:v>БОРО</c:v>
                </c:pt>
                <c:pt idx="18">
                  <c:v>МАСТ</c:v>
                </c:pt>
                <c:pt idx="19">
                  <c:v>ВСОШ-2</c:v>
                </c:pt>
                <c:pt idx="20">
                  <c:v>ТЫЛГ</c:v>
                </c:pt>
                <c:pt idx="21">
                  <c:v>ЛЕКЕ</c:v>
                </c:pt>
                <c:pt idx="22">
                  <c:v>ЖЕМК</c:v>
                </c:pt>
                <c:pt idx="23">
                  <c:v>ЕКЮН</c:v>
                </c:pt>
                <c:pt idx="24">
                  <c:v>ТОГУС</c:v>
                </c:pt>
                <c:pt idx="25">
                  <c:v>КЕДА</c:v>
                </c:pt>
              </c:strCache>
            </c:strRef>
          </c:cat>
          <c:val>
            <c:numRef>
              <c:f>'Данные ОО'!$C$50:$AB$50</c:f>
              <c:numCache>
                <c:formatCode>General</c:formatCode>
                <c:ptCount val="26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156032"/>
        <c:axId val="108157952"/>
        <c:axId val="0"/>
      </c:bar3DChart>
      <c:catAx>
        <c:axId val="10815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8157952"/>
        <c:crosses val="autoZero"/>
        <c:auto val="1"/>
        <c:lblAlgn val="ctr"/>
        <c:lblOffset val="100"/>
        <c:noMultiLvlLbl val="0"/>
      </c:catAx>
      <c:valAx>
        <c:axId val="10815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15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Наличие системы аналитической деятельности ОО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ГИМН</c:v>
                </c:pt>
                <c:pt idx="1">
                  <c:v>К-СЫР</c:v>
                </c:pt>
                <c:pt idx="2">
                  <c:v>ЧОЧУ</c:v>
                </c:pt>
                <c:pt idx="3">
                  <c:v>ХАЛБ</c:v>
                </c:pt>
                <c:pt idx="4">
                  <c:v>КЫРГ</c:v>
                </c:pt>
                <c:pt idx="5">
                  <c:v>БАПП</c:v>
                </c:pt>
                <c:pt idx="6">
                  <c:v>БОРО</c:v>
                </c:pt>
                <c:pt idx="7">
                  <c:v>ЖЕМК</c:v>
                </c:pt>
                <c:pt idx="8">
                  <c:v>ВСОШ-1</c:v>
                </c:pt>
                <c:pt idx="9">
                  <c:v>БЕКЧ</c:v>
                </c:pt>
                <c:pt idx="10">
                  <c:v>МАСТ</c:v>
                </c:pt>
                <c:pt idx="11">
                  <c:v>НАЧ</c:v>
                </c:pt>
                <c:pt idx="12">
                  <c:v>1-КЮЛ</c:v>
                </c:pt>
                <c:pt idx="13">
                  <c:v>ЮГЮЛ</c:v>
                </c:pt>
                <c:pt idx="14">
                  <c:v>2-КЮЛ</c:v>
                </c:pt>
                <c:pt idx="15">
                  <c:v>ВСОШ-2</c:v>
                </c:pt>
                <c:pt idx="16">
                  <c:v>ТАСАГ</c:v>
                </c:pt>
                <c:pt idx="17">
                  <c:v>ТЫЛГ</c:v>
                </c:pt>
                <c:pt idx="18">
                  <c:v>ВСОШ-3</c:v>
                </c:pt>
                <c:pt idx="19">
                  <c:v>ЧЕРН</c:v>
                </c:pt>
                <c:pt idx="20">
                  <c:v>ЛЕКЕ</c:v>
                </c:pt>
                <c:pt idx="21">
                  <c:v>ХАГЫН</c:v>
                </c:pt>
                <c:pt idx="22">
                  <c:v>КЕДА</c:v>
                </c:pt>
                <c:pt idx="23">
                  <c:v>ЕКЮН</c:v>
                </c:pt>
                <c:pt idx="24">
                  <c:v>ТОГУС</c:v>
                </c:pt>
                <c:pt idx="25">
                  <c:v>ХАМПА</c:v>
                </c:pt>
              </c:strCache>
            </c:strRef>
          </c:cat>
          <c:val>
            <c:numRef>
              <c:f>'Данные ОО'!$C$58:$AB$58</c:f>
              <c:numCache>
                <c:formatCode>General</c:formatCode>
                <c:ptCount val="2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386496"/>
        <c:axId val="99388800"/>
        <c:axId val="0"/>
      </c:bar3DChart>
      <c:catAx>
        <c:axId val="9938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99388800"/>
        <c:crosses val="autoZero"/>
        <c:auto val="1"/>
        <c:lblAlgn val="ctr"/>
        <c:lblOffset val="100"/>
        <c:noMultiLvlLbl val="0"/>
      </c:catAx>
      <c:valAx>
        <c:axId val="9938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38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Наличие управленческих решений по результатам анализа деятельности методических объединений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ГИМН</c:v>
                </c:pt>
                <c:pt idx="1">
                  <c:v>ХАЛБ</c:v>
                </c:pt>
                <c:pt idx="2">
                  <c:v>БАПП</c:v>
                </c:pt>
                <c:pt idx="3">
                  <c:v>НАЧ</c:v>
                </c:pt>
                <c:pt idx="4">
                  <c:v>ЮГЮЛ</c:v>
                </c:pt>
                <c:pt idx="5">
                  <c:v>К-СЫР</c:v>
                </c:pt>
                <c:pt idx="6">
                  <c:v>ЧОЧУ</c:v>
                </c:pt>
                <c:pt idx="7">
                  <c:v>ВСОШ-1</c:v>
                </c:pt>
                <c:pt idx="8">
                  <c:v>1-КЮЛ</c:v>
                </c:pt>
                <c:pt idx="9">
                  <c:v>2-КЮЛ</c:v>
                </c:pt>
                <c:pt idx="10">
                  <c:v>ЧЕРН</c:v>
                </c:pt>
                <c:pt idx="11">
                  <c:v>БЕКЧ</c:v>
                </c:pt>
                <c:pt idx="12">
                  <c:v>ТАСАГ</c:v>
                </c:pt>
                <c:pt idx="13">
                  <c:v>ВСОШ-3</c:v>
                </c:pt>
                <c:pt idx="14">
                  <c:v>ХАМПА</c:v>
                </c:pt>
                <c:pt idx="15">
                  <c:v>КЫРГ</c:v>
                </c:pt>
                <c:pt idx="16">
                  <c:v>БОРО</c:v>
                </c:pt>
                <c:pt idx="17">
                  <c:v>ЛЕКЕ</c:v>
                </c:pt>
                <c:pt idx="18">
                  <c:v>МАСТ</c:v>
                </c:pt>
                <c:pt idx="19">
                  <c:v>ВСОШ-2</c:v>
                </c:pt>
                <c:pt idx="20">
                  <c:v>ЖЕМК</c:v>
                </c:pt>
                <c:pt idx="21">
                  <c:v>ЕКЮН</c:v>
                </c:pt>
                <c:pt idx="22">
                  <c:v>ХАГЫН</c:v>
                </c:pt>
                <c:pt idx="23">
                  <c:v>ТЫЛГ</c:v>
                </c:pt>
                <c:pt idx="24">
                  <c:v>ТОГУС</c:v>
                </c:pt>
                <c:pt idx="25">
                  <c:v>КЕДА</c:v>
                </c:pt>
              </c:strCache>
            </c:strRef>
          </c:cat>
          <c:val>
            <c:numRef>
              <c:f>'Данные ОО'!$C$63:$AB$63</c:f>
              <c:numCache>
                <c:formatCode>General</c:formatCode>
                <c:ptCount val="2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662784"/>
        <c:axId val="88664320"/>
        <c:axId val="0"/>
      </c:bar3DChart>
      <c:catAx>
        <c:axId val="8866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88664320"/>
        <c:crosses val="autoZero"/>
        <c:auto val="1"/>
        <c:lblAlgn val="ctr"/>
        <c:lblOffset val="100"/>
        <c:noMultiLvlLbl val="0"/>
      </c:catAx>
      <c:valAx>
        <c:axId val="8866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662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Организация инновационной деятельности в ОО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'Данные ОО'!$C$1:$AB$1</c:f>
              <c:strCache>
                <c:ptCount val="26"/>
                <c:pt idx="0">
                  <c:v>ЮГЮЛ</c:v>
                </c:pt>
                <c:pt idx="1">
                  <c:v>МАСТ</c:v>
                </c:pt>
                <c:pt idx="2">
                  <c:v>ГИМН</c:v>
                </c:pt>
                <c:pt idx="3">
                  <c:v>ЧОЧУ</c:v>
                </c:pt>
                <c:pt idx="4">
                  <c:v>ХАЛБ</c:v>
                </c:pt>
                <c:pt idx="5">
                  <c:v>К-СЫР</c:v>
                </c:pt>
                <c:pt idx="6">
                  <c:v>ВСОШ-1</c:v>
                </c:pt>
                <c:pt idx="7">
                  <c:v>ВСОШ-3</c:v>
                </c:pt>
                <c:pt idx="8">
                  <c:v>ХАМПА</c:v>
                </c:pt>
                <c:pt idx="9">
                  <c:v>ТАСАГ</c:v>
                </c:pt>
                <c:pt idx="10">
                  <c:v>БЕКЧ</c:v>
                </c:pt>
                <c:pt idx="11">
                  <c:v>ТОГУС</c:v>
                </c:pt>
                <c:pt idx="12">
                  <c:v>БАПП</c:v>
                </c:pt>
                <c:pt idx="13">
                  <c:v>НАЧ</c:v>
                </c:pt>
                <c:pt idx="14">
                  <c:v>КЫРГ</c:v>
                </c:pt>
                <c:pt idx="15">
                  <c:v>БОРО</c:v>
                </c:pt>
                <c:pt idx="16">
                  <c:v>1-КЮЛ</c:v>
                </c:pt>
                <c:pt idx="17">
                  <c:v>2-КЮЛ</c:v>
                </c:pt>
                <c:pt idx="18">
                  <c:v>ЧЕРН</c:v>
                </c:pt>
                <c:pt idx="19">
                  <c:v>ЛЕКЕ</c:v>
                </c:pt>
                <c:pt idx="20">
                  <c:v>ЖЕМК</c:v>
                </c:pt>
                <c:pt idx="21">
                  <c:v>ВСОШ-2</c:v>
                </c:pt>
                <c:pt idx="22">
                  <c:v>ЕКЮН</c:v>
                </c:pt>
                <c:pt idx="23">
                  <c:v>ТЫЛГ</c:v>
                </c:pt>
                <c:pt idx="24">
                  <c:v>ХАГЫН</c:v>
                </c:pt>
                <c:pt idx="25">
                  <c:v>КЕДА</c:v>
                </c:pt>
              </c:strCache>
            </c:strRef>
          </c:cat>
          <c:val>
            <c:numRef>
              <c:f>'Данные ОО'!$C$79:$AB$79</c:f>
              <c:numCache>
                <c:formatCode>General</c:formatCode>
                <c:ptCount val="26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504064"/>
        <c:axId val="118505856"/>
        <c:axId val="0"/>
      </c:bar3DChart>
      <c:catAx>
        <c:axId val="11850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8505856"/>
        <c:crosses val="autoZero"/>
        <c:auto val="1"/>
        <c:lblAlgn val="ctr"/>
        <c:lblOffset val="100"/>
        <c:noMultiLvlLbl val="0"/>
      </c:catAx>
      <c:valAx>
        <c:axId val="11850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504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5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73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5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5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1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2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3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3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327F-8535-4161-9F1C-38FED7576534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CBB6-7A3C-44CB-BC19-A4ACCFB95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9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2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4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8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9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5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2</cp:revision>
  <dcterms:created xsi:type="dcterms:W3CDTF">2021-02-05T06:59:45Z</dcterms:created>
  <dcterms:modified xsi:type="dcterms:W3CDTF">2021-02-05T07:06:11Z</dcterms:modified>
</cp:coreProperties>
</file>