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9" r:id="rId5"/>
    <p:sldId id="271" r:id="rId6"/>
    <p:sldId id="270" r:id="rId7"/>
    <p:sldId id="272" r:id="rId8"/>
    <p:sldId id="273" r:id="rId9"/>
    <p:sldId id="274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7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1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56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75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64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51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65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88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0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7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0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1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2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1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6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7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41BC8F-43EF-4650-8BFC-001F305B3AB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1340-9EF5-4B05-BD89-A50BD71C9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01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8344" y="167426"/>
            <a:ext cx="9259909" cy="38250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9800" dirty="0">
                <a:solidFill>
                  <a:schemeClr val="tx1"/>
                </a:solidFill>
              </a:rPr>
              <a:t> </a:t>
            </a:r>
            <a:r>
              <a:rPr lang="ru-RU" sz="2700" dirty="0">
                <a:solidFill>
                  <a:schemeClr val="tx1"/>
                </a:solidFill>
              </a:rPr>
              <a:t>МУНИЦИПАЛЬНЫЙ ПРОЕКТ 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Методические особенности обучения биологии и химии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В ВИЛЮЙСКОМ УЛУСЕ 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Трехлетний план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2020-2021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2363" y="8321311"/>
            <a:ext cx="2167287" cy="24037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28" name="Picture 4" descr="https://delaidengi.boltai.com/wp-content/uploads/sites/28/2018/10/original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4" y="4005330"/>
            <a:ext cx="3035076" cy="202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ailybaby.ru/media/editor/2018/06/08/depositphotos_13124825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20" y="4005330"/>
            <a:ext cx="2937827" cy="19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vladtime.ru/uploads/posts/2016-08/1470470953_boy_magnifyingglass_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4005330"/>
            <a:ext cx="3970541" cy="19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Этапы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179253"/>
          </a:xfrm>
        </p:spPr>
        <p:txBody>
          <a:bodyPr/>
          <a:lstStyle/>
          <a:p>
            <a:pPr marL="274320" lvl="0" indent="-274320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/>
                <a:ea typeface="+mn-ea"/>
                <a:cs typeface="+mn-cs"/>
              </a:rPr>
              <a:t>Подготовительный (</a:t>
            </a:r>
            <a:r>
              <a:rPr lang="ru-RU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/>
                <a:ea typeface="+mn-ea"/>
                <a:cs typeface="+mn-cs"/>
              </a:rPr>
              <a:t>2020-2021 уч</a:t>
            </a:r>
            <a:r>
              <a:rPr lang="ru-RU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/>
                <a:ea typeface="+mn-ea"/>
                <a:cs typeface="+mn-cs"/>
              </a:rPr>
              <a:t>. год);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/>
                <a:ea typeface="+mn-ea"/>
                <a:cs typeface="+mn-cs"/>
              </a:rPr>
              <a:t>Практический (</a:t>
            </a:r>
            <a:r>
              <a:rPr lang="ru-RU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/>
                <a:ea typeface="+mn-ea"/>
                <a:cs typeface="+mn-cs"/>
              </a:rPr>
              <a:t>2021-2022 </a:t>
            </a:r>
            <a:r>
              <a:rPr lang="ru-RU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/>
                <a:ea typeface="+mn-ea"/>
                <a:cs typeface="+mn-cs"/>
              </a:rPr>
              <a:t>уч. год);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/>
                <a:ea typeface="+mn-ea"/>
                <a:cs typeface="+mn-cs"/>
              </a:rPr>
              <a:t>Заключительный (</a:t>
            </a:r>
            <a:r>
              <a:rPr lang="ru-RU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/>
                <a:ea typeface="+mn-ea"/>
                <a:cs typeface="+mn-cs"/>
              </a:rPr>
              <a:t>2022-2023 </a:t>
            </a:r>
            <a:r>
              <a:rPr lang="ru-RU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tantia"/>
                <a:ea typeface="+mn-ea"/>
                <a:cs typeface="+mn-cs"/>
              </a:rPr>
              <a:t>уч. год);</a:t>
            </a:r>
          </a:p>
        </p:txBody>
      </p:sp>
    </p:spTree>
    <p:extLst>
      <p:ext uri="{BB962C8B-B14F-4D97-AF65-F5344CB8AC3E}">
        <p14:creationId xmlns:p14="http://schemas.microsoft.com/office/powerpoint/2010/main" val="41521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уровне района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1.Кустовая работа </a:t>
            </a:r>
          </a:p>
          <a:p>
            <a:r>
              <a:rPr lang="ru-RU" dirty="0" smtClean="0"/>
              <a:t>1группа: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Куулэт</a:t>
            </a:r>
            <a:r>
              <a:rPr lang="ru-RU" dirty="0" smtClean="0"/>
              <a:t> ,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ru-RU" dirty="0" err="1" smtClean="0"/>
              <a:t>Куулэт</a:t>
            </a:r>
            <a:r>
              <a:rPr lang="ru-RU" dirty="0" smtClean="0"/>
              <a:t>, </a:t>
            </a:r>
            <a:r>
              <a:rPr lang="ru-RU" dirty="0" err="1" smtClean="0"/>
              <a:t>Тылгыны,Угулээт</a:t>
            </a:r>
            <a:endParaRPr lang="ru-RU" dirty="0" smtClean="0"/>
          </a:p>
          <a:p>
            <a:r>
              <a:rPr lang="ru-RU" dirty="0" smtClean="0"/>
              <a:t>2 группа: </a:t>
            </a:r>
            <a:r>
              <a:rPr lang="ru-RU" dirty="0" err="1" smtClean="0"/>
              <a:t>Хагын</a:t>
            </a:r>
            <a:r>
              <a:rPr lang="ru-RU" dirty="0" smtClean="0"/>
              <a:t>, </a:t>
            </a:r>
            <a:r>
              <a:rPr lang="ru-RU" dirty="0" err="1" smtClean="0"/>
              <a:t>Кыргыдай</a:t>
            </a:r>
            <a:r>
              <a:rPr lang="ru-RU" dirty="0" smtClean="0"/>
              <a:t>, </a:t>
            </a:r>
            <a:r>
              <a:rPr lang="ru-RU" dirty="0" err="1" smtClean="0"/>
              <a:t>Мастахская</a:t>
            </a:r>
            <a:r>
              <a:rPr lang="ru-RU" dirty="0" smtClean="0"/>
              <a:t>, </a:t>
            </a:r>
            <a:r>
              <a:rPr lang="ru-RU" dirty="0" err="1" smtClean="0"/>
              <a:t>Халбатцы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3 группа: </a:t>
            </a:r>
            <a:r>
              <a:rPr lang="ru-RU" dirty="0" err="1" smtClean="0"/>
              <a:t>Баппагаинская</a:t>
            </a:r>
            <a:r>
              <a:rPr lang="ru-RU" dirty="0" smtClean="0"/>
              <a:t>, </a:t>
            </a:r>
            <a:r>
              <a:rPr lang="ru-RU" dirty="0" err="1" smtClean="0"/>
              <a:t>Лекечен</a:t>
            </a:r>
            <a:r>
              <a:rPr lang="ru-RU" dirty="0" smtClean="0"/>
              <a:t>, </a:t>
            </a:r>
            <a:r>
              <a:rPr lang="ru-RU" dirty="0" err="1" smtClean="0"/>
              <a:t>Жемкон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4 группа: Хампа</a:t>
            </a:r>
            <a:r>
              <a:rPr lang="ru-RU" dirty="0" smtClean="0"/>
              <a:t>, </a:t>
            </a:r>
            <a:r>
              <a:rPr lang="ru-RU" dirty="0" err="1" smtClean="0"/>
              <a:t>Кысыл-Сыр,Тогус,Борогон,Тасагар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5 группа: </a:t>
            </a:r>
            <a:r>
              <a:rPr lang="ru-RU" dirty="0" smtClean="0"/>
              <a:t>Чернышевская, </a:t>
            </a:r>
            <a:r>
              <a:rPr lang="ru-RU" dirty="0" err="1" smtClean="0"/>
              <a:t>Екунду,Бегчегинская,Чочунская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6 группа: ВСОШ№1.ВСОШ№2, ВСОШ№3, Гимназия.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9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На уровне района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60500"/>
            <a:ext cx="8946541" cy="4787899"/>
          </a:xfrm>
        </p:spPr>
        <p:txBody>
          <a:bodyPr/>
          <a:lstStyle/>
          <a:p>
            <a:pPr algn="ctr"/>
            <a:r>
              <a:rPr lang="ru-RU" dirty="0" smtClean="0"/>
              <a:t>2. Онлайн-олимпиады</a:t>
            </a:r>
            <a:endParaRPr lang="ru-RU" dirty="0"/>
          </a:p>
          <a:p>
            <a:pPr algn="ctr"/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10346"/>
              </p:ext>
            </p:extLst>
          </p:nvPr>
        </p:nvGraphicFramePr>
        <p:xfrm>
          <a:off x="1447800" y="1943097"/>
          <a:ext cx="8712200" cy="438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100">
                  <a:extLst>
                    <a:ext uri="{9D8B030D-6E8A-4147-A177-3AD203B41FA5}">
                      <a16:colId xmlns:a16="http://schemas.microsoft.com/office/drawing/2014/main" val="273707498"/>
                    </a:ext>
                  </a:extLst>
                </a:gridCol>
                <a:gridCol w="4356100">
                  <a:extLst>
                    <a:ext uri="{9D8B030D-6E8A-4147-A177-3AD203B41FA5}">
                      <a16:colId xmlns:a16="http://schemas.microsoft.com/office/drawing/2014/main" val="3668476252"/>
                    </a:ext>
                  </a:extLst>
                </a:gridCol>
              </a:tblGrid>
              <a:tr h="6150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185136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r>
                        <a:rPr lang="ru-RU" dirty="0" smtClean="0"/>
                        <a:t>1.Ботаника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1.Химические элементы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056491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r>
                        <a:rPr lang="ru-RU" dirty="0" smtClean="0"/>
                        <a:t>2. Зоология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Химические реакции неорганических веществ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49438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r>
                        <a:rPr lang="ru-RU" dirty="0" smtClean="0"/>
                        <a:t>3. Анатомия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Химические реакции органических</a:t>
                      </a:r>
                      <a:r>
                        <a:rPr lang="ru-RU" baseline="0" dirty="0" smtClean="0"/>
                        <a:t> веществ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362118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r>
                        <a:rPr lang="ru-RU" dirty="0" smtClean="0"/>
                        <a:t>4. Генетика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 Нахождение</a:t>
                      </a:r>
                      <a:r>
                        <a:rPr lang="ru-RU" baseline="0" dirty="0" smtClean="0"/>
                        <a:t> формулы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419439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r>
                        <a:rPr lang="ru-RU" dirty="0" smtClean="0"/>
                        <a:t>5. Микробиология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Окислительно</a:t>
                      </a:r>
                      <a:r>
                        <a:rPr lang="ru-RU" baseline="0" dirty="0" smtClean="0"/>
                        <a:t>-восстановительные реакции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486922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r>
                        <a:rPr lang="ru-RU" dirty="0" smtClean="0"/>
                        <a:t>6. Цитология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гидролиз солей.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43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5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уровне района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Зимняя школа для подготовки ОГЭ и ЕГЭ</a:t>
            </a:r>
          </a:p>
          <a:p>
            <a:r>
              <a:rPr lang="ru-RU" sz="3200" dirty="0" smtClean="0"/>
              <a:t>Конкурсы для учителей «Хрустальная ветвь»</a:t>
            </a:r>
          </a:p>
          <a:p>
            <a:r>
              <a:rPr lang="ru-RU" sz="3200" dirty="0" smtClean="0"/>
              <a:t>Конкурс онлайн «</a:t>
            </a:r>
            <a:r>
              <a:rPr lang="ru-RU" sz="3200" dirty="0" err="1" smtClean="0"/>
              <a:t>Эксперинтариум</a:t>
            </a:r>
            <a:r>
              <a:rPr lang="ru-RU" sz="3200" dirty="0" smtClean="0"/>
              <a:t>» видео лабораторные опыты на </a:t>
            </a:r>
            <a:r>
              <a:rPr lang="ru-RU" sz="3200" dirty="0" err="1" smtClean="0"/>
              <a:t>ютуб</a:t>
            </a:r>
            <a:r>
              <a:rPr lang="ru-RU" sz="3200" dirty="0" smtClean="0"/>
              <a:t> канале</a:t>
            </a:r>
          </a:p>
          <a:p>
            <a:r>
              <a:rPr lang="ru-RU" sz="3200" dirty="0" smtClean="0"/>
              <a:t>НПК юбилей  основания поселка </a:t>
            </a:r>
            <a:r>
              <a:rPr lang="ru-RU" sz="3200" dirty="0" err="1" smtClean="0"/>
              <a:t>Кысыл</a:t>
            </a:r>
            <a:r>
              <a:rPr lang="ru-RU" sz="3200" dirty="0" smtClean="0"/>
              <a:t>-Сыр, Химик-органик </a:t>
            </a:r>
            <a:r>
              <a:rPr lang="ru-RU" sz="3200" dirty="0" err="1" smtClean="0"/>
              <a:t>И.Л.Кондакова</a:t>
            </a:r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563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уровне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Работа с родителями</a:t>
            </a:r>
          </a:p>
          <a:p>
            <a:r>
              <a:rPr lang="ru-RU" sz="4000" dirty="0" smtClean="0"/>
              <a:t>Элективные курсы</a:t>
            </a:r>
          </a:p>
          <a:p>
            <a:r>
              <a:rPr lang="ru-RU" sz="4000" dirty="0" smtClean="0"/>
              <a:t>Кружки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819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Повышение квалификации за пределами республики;</a:t>
            </a:r>
          </a:p>
          <a:p>
            <a:r>
              <a:rPr lang="ru-RU" dirty="0"/>
              <a:t>Участие в муниципальных, республиканских и всероссийских конкурсах;</a:t>
            </a:r>
          </a:p>
          <a:p>
            <a:r>
              <a:rPr lang="ru-RU" dirty="0"/>
              <a:t>Выпуск сборника статей учителей </a:t>
            </a:r>
            <a:r>
              <a:rPr lang="ru-RU" dirty="0" smtClean="0"/>
              <a:t>биологии, химии </a:t>
            </a:r>
            <a:r>
              <a:rPr lang="ru-RU"/>
              <a:t>и </a:t>
            </a:r>
            <a:r>
              <a:rPr lang="ru-RU" smtClean="0"/>
              <a:t>учащихся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5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175" y="439839"/>
            <a:ext cx="9404723" cy="14005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Цель и задачи проекта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07584"/>
            <a:ext cx="10487674" cy="57504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/>
              <a:t>повышение образовательного уровня и качества практического </a:t>
            </a:r>
            <a:r>
              <a:rPr lang="ru-RU" sz="2000" u="sng" dirty="0"/>
              <a:t>овладения </a:t>
            </a:r>
            <a:r>
              <a:rPr lang="ru-RU" sz="2000" dirty="0"/>
              <a:t>знаниями биологии и химии у учащихся</a:t>
            </a:r>
            <a:r>
              <a:rPr lang="ru-RU" sz="2000" dirty="0" smtClean="0"/>
              <a:t>.</a:t>
            </a:r>
          </a:p>
          <a:p>
            <a:r>
              <a:rPr lang="ru-RU" dirty="0"/>
              <a:t>– совершенствовать профессиональное мастерство учителей биологии и химии: участие в конференциях, семинарах, конкурсах различного уровня, публикациях (все учителя),  повышение квалификации через дистанционное обучение,</a:t>
            </a:r>
          </a:p>
          <a:p>
            <a:r>
              <a:rPr lang="ru-RU" dirty="0"/>
              <a:t>– повышать уровень методической подготовки педагогов: проводить обмен опытом успешной педагогической деятельности; выявлять, пропагандировать и осуществлять новые подходы к организации обучения и воспитания, создавать условия для самообразования педагогов;</a:t>
            </a:r>
          </a:p>
          <a:p>
            <a:r>
              <a:rPr lang="ru-RU" dirty="0"/>
              <a:t>– совершенствовать работу по внедрению в практическую деятельность педагогами тем пройденных курсов повышения квалификации;</a:t>
            </a:r>
            <a:endParaRPr lang="ru-RU" i="1" dirty="0"/>
          </a:p>
          <a:p>
            <a:r>
              <a:rPr lang="ru-RU" dirty="0"/>
              <a:t>–</a:t>
            </a:r>
            <a:r>
              <a:rPr lang="ru-RU" i="1" dirty="0"/>
              <a:t> </a:t>
            </a:r>
            <a:r>
              <a:rPr lang="ru-RU" dirty="0"/>
              <a:t>развить социальное партнерство и сотрудничество с учреждениями профессионального образования в целях создания условий практического навыка для обучающихся; </a:t>
            </a:r>
          </a:p>
          <a:p>
            <a:r>
              <a:rPr lang="ru-RU" dirty="0"/>
              <a:t>– добиться эффективной преемственности между начальной, общеобразовательной и профильной школами;</a:t>
            </a:r>
          </a:p>
          <a:p>
            <a:r>
              <a:rPr lang="ru-RU" dirty="0"/>
              <a:t>– внедрить промежуточную аттестацию обучающихся среднего звена (5-8 классы) с целью обеспечения эффективного мониторинга результативности по биологии. (ботаника, зоология, анатомия)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354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Преподаватели биологии и химии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805943"/>
              </p:ext>
            </p:extLst>
          </p:nvPr>
        </p:nvGraphicFramePr>
        <p:xfrm>
          <a:off x="1103313" y="2052638"/>
          <a:ext cx="894715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>
                  <a:extLst>
                    <a:ext uri="{9D8B030D-6E8A-4147-A177-3AD203B41FA5}">
                      <a16:colId xmlns:a16="http://schemas.microsoft.com/office/drawing/2014/main" val="825332140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4099752485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2689269356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1427811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учителей биологии и химии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Высшее</a:t>
                      </a:r>
                      <a:r>
                        <a:rPr lang="ru-RU" baseline="0" dirty="0" smtClean="0"/>
                        <a:t> образование имеют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Стаж работы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845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Высшая -16</a:t>
                      </a:r>
                    </a:p>
                    <a:p>
                      <a:r>
                        <a:rPr lang="ru-RU" dirty="0" smtClean="0"/>
                        <a:t>Первая</a:t>
                      </a:r>
                      <a:r>
                        <a:rPr lang="ru-RU" baseline="0" dirty="0" smtClean="0"/>
                        <a:t> -2</a:t>
                      </a:r>
                    </a:p>
                    <a:p>
                      <a:r>
                        <a:rPr lang="ru-RU" baseline="0" dirty="0" smtClean="0"/>
                        <a:t>СЗД-11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5 лет-6</a:t>
                      </a:r>
                    </a:p>
                    <a:p>
                      <a:r>
                        <a:rPr lang="ru-RU" dirty="0" smtClean="0"/>
                        <a:t>От 5-10лет-6</a:t>
                      </a:r>
                    </a:p>
                    <a:p>
                      <a:r>
                        <a:rPr lang="ru-RU" dirty="0" smtClean="0"/>
                        <a:t>От10-15лет-3</a:t>
                      </a:r>
                    </a:p>
                    <a:p>
                      <a:r>
                        <a:rPr lang="ru-RU" dirty="0" smtClean="0"/>
                        <a:t>От 15-20лет-2</a:t>
                      </a:r>
                    </a:p>
                    <a:p>
                      <a:r>
                        <a:rPr lang="ru-RU" dirty="0" smtClean="0"/>
                        <a:t>От 20-25лет-3</a:t>
                      </a:r>
                    </a:p>
                    <a:p>
                      <a:r>
                        <a:rPr lang="ru-RU" dirty="0" smtClean="0"/>
                        <a:t>От 25-30лет-1</a:t>
                      </a:r>
                    </a:p>
                    <a:p>
                      <a:r>
                        <a:rPr lang="ru-RU" dirty="0" smtClean="0"/>
                        <a:t>Больше 30 лет-8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28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9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Сдача ЕГЭ 2020 биология и химия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Количество учащихся и школ</a:t>
            </a:r>
          </a:p>
          <a:p>
            <a:r>
              <a:rPr lang="ru-RU" dirty="0" smtClean="0"/>
              <a:t>Всего выпускников 256 учащихся из них по биологии сдали 17 учащихся =6.6%</a:t>
            </a:r>
          </a:p>
          <a:p>
            <a:r>
              <a:rPr lang="ru-RU" dirty="0" smtClean="0"/>
              <a:t>23 школы из них 9 школ это 39%</a:t>
            </a:r>
          </a:p>
          <a:p>
            <a:r>
              <a:rPr lang="ru-RU" dirty="0" smtClean="0"/>
              <a:t>По химии из 256 учащихся сдали 13 учащихся = 5%</a:t>
            </a:r>
          </a:p>
          <a:p>
            <a:r>
              <a:rPr lang="ru-RU" dirty="0" smtClean="0"/>
              <a:t>23 школы 8 школ это  34,7%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4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998" y="755560"/>
            <a:ext cx="9875520" cy="91010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Ответы по химии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210614"/>
            <a:ext cx="9872871" cy="488538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3" y="1636620"/>
            <a:ext cx="9601845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Ответы по биологии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91" y="2057400"/>
            <a:ext cx="8590008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 </a:t>
            </a:r>
            <a:r>
              <a:rPr lang="ru-RU" dirty="0"/>
              <a:t>по </a:t>
            </a:r>
            <a:r>
              <a:rPr lang="ru-RU" dirty="0" smtClean="0"/>
              <a:t>биологии и по химии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87927" y="263237"/>
          <a:ext cx="11513128" cy="659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579">
                  <a:extLst>
                    <a:ext uri="{9D8B030D-6E8A-4147-A177-3AD203B41FA5}">
                      <a16:colId xmlns:a16="http://schemas.microsoft.com/office/drawing/2014/main" val="1228123473"/>
                    </a:ext>
                  </a:extLst>
                </a:gridCol>
                <a:gridCol w="5638549">
                  <a:extLst>
                    <a:ext uri="{9D8B030D-6E8A-4147-A177-3AD203B41FA5}">
                      <a16:colId xmlns:a16="http://schemas.microsoft.com/office/drawing/2014/main" val="3761148962"/>
                    </a:ext>
                  </a:extLst>
                </a:gridCol>
              </a:tblGrid>
              <a:tr h="2665226">
                <a:tc>
                  <a:txBody>
                    <a:bodyPr/>
                    <a:lstStyle/>
                    <a:p>
                      <a:r>
                        <a:rPr lang="ru-RU" dirty="0" smtClean="0"/>
                        <a:t>Справились на отлично</a:t>
                      </a:r>
                    </a:p>
                    <a:p>
                      <a:r>
                        <a:rPr lang="ru-RU" dirty="0" smtClean="0"/>
                        <a:t>4 Клетка как биологическая система</a:t>
                      </a:r>
                    </a:p>
                    <a:p>
                      <a:r>
                        <a:rPr lang="ru-RU" dirty="0" smtClean="0"/>
                        <a:t>7  Селекция. Биотехнология</a:t>
                      </a:r>
                    </a:p>
                    <a:p>
                      <a:r>
                        <a:rPr lang="ru-RU" dirty="0" smtClean="0"/>
                        <a:t>9  Многообразие организмов</a:t>
                      </a:r>
                    </a:p>
                    <a:p>
                      <a:r>
                        <a:rPr lang="ru-RU" dirty="0" smtClean="0"/>
                        <a:t>12 Гигиена человека</a:t>
                      </a:r>
                    </a:p>
                    <a:p>
                      <a:r>
                        <a:rPr lang="ru-RU" dirty="0" smtClean="0"/>
                        <a:t>15  Эволюция живой природы</a:t>
                      </a:r>
                    </a:p>
                    <a:p>
                      <a:r>
                        <a:rPr lang="ru-RU" dirty="0" smtClean="0"/>
                        <a:t>17 Экосистема</a:t>
                      </a:r>
                    </a:p>
                    <a:p>
                      <a:r>
                        <a:rPr lang="ru-RU" dirty="0" smtClean="0"/>
                        <a:t>21 Биологические системы и их закономерности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Справились на отлично</a:t>
                      </a:r>
                    </a:p>
                    <a:p>
                      <a:r>
                        <a:rPr lang="ru-RU" dirty="0" smtClean="0"/>
                        <a:t>2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Закономерности изменения химических         свойств элементов и их соединений по периодам и группам.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10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Классификация органических веществ.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18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Взаимосвязь углеводородов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21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Реакции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окислительно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-восстановительные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22129"/>
                  </a:ext>
                </a:extLst>
              </a:tr>
              <a:tr h="3666302">
                <a:tc>
                  <a:txBody>
                    <a:bodyPr/>
                    <a:lstStyle/>
                    <a:p>
                      <a:r>
                        <a:rPr lang="ru-RU" dirty="0" smtClean="0"/>
                        <a:t>Не справились с 1.13.14.20. 22-28 задание</a:t>
                      </a:r>
                    </a:p>
                    <a:p>
                      <a:r>
                        <a:rPr lang="ru-RU" dirty="0" smtClean="0"/>
                        <a:t>1.Термины</a:t>
                      </a:r>
                    </a:p>
                    <a:p>
                      <a:r>
                        <a:rPr lang="ru-RU" dirty="0" smtClean="0"/>
                        <a:t>13Организм человека соответствие</a:t>
                      </a:r>
                    </a:p>
                    <a:p>
                      <a:r>
                        <a:rPr lang="ru-RU" dirty="0" smtClean="0"/>
                        <a:t>14Организм</a:t>
                      </a:r>
                      <a:r>
                        <a:rPr lang="ru-RU" baseline="0" dirty="0" smtClean="0"/>
                        <a:t> человека  установление последовательности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20 Человек и его здоровье</a:t>
                      </a:r>
                    </a:p>
                    <a:p>
                      <a:r>
                        <a:rPr lang="ru-RU" dirty="0" smtClean="0"/>
                        <a:t>22-28 Это</a:t>
                      </a:r>
                      <a:r>
                        <a:rPr lang="ru-RU" baseline="0" dirty="0" smtClean="0"/>
                        <a:t> «С»</a:t>
                      </a:r>
                      <a:r>
                        <a:rPr lang="ru-RU" dirty="0" smtClean="0"/>
                        <a:t> варианты  Это применение и обобщение биологических знаний, решение генетических и цитологических задач.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сделали</a:t>
                      </a:r>
                    </a:p>
                    <a:p>
                      <a:r>
                        <a:rPr lang="ru-RU" dirty="0" smtClean="0"/>
                        <a:t>15 Характерные химические свойства неорганических веществ</a:t>
                      </a:r>
                    </a:p>
                    <a:p>
                      <a:r>
                        <a:rPr lang="ru-RU" dirty="0" smtClean="0"/>
                        <a:t>16Классификация органических веществ</a:t>
                      </a:r>
                    </a:p>
                    <a:p>
                      <a:r>
                        <a:rPr lang="ru-RU" dirty="0" smtClean="0"/>
                        <a:t>29</a:t>
                      </a:r>
                      <a:r>
                        <a:rPr lang="ru-RU" baseline="0" dirty="0" smtClean="0"/>
                        <a:t> Расчеты массы вещества  или объёма газов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Не справились</a:t>
                      </a:r>
                    </a:p>
                    <a:p>
                      <a:r>
                        <a:rPr lang="ru-RU" dirty="0" smtClean="0"/>
                        <a:t>17Химические свойства спиртов, кетонов и альдегидов.</a:t>
                      </a:r>
                    </a:p>
                    <a:p>
                      <a:r>
                        <a:rPr lang="ru-RU" dirty="0" smtClean="0"/>
                        <a:t>19 Классификация химических реакций органических веществ.</a:t>
                      </a:r>
                    </a:p>
                    <a:p>
                      <a:r>
                        <a:rPr lang="ru-RU" dirty="0" smtClean="0"/>
                        <a:t>30-35</a:t>
                      </a:r>
                      <a:r>
                        <a:rPr lang="ru-RU" baseline="0" dirty="0" smtClean="0"/>
                        <a:t> «С» варианты Применение химических знаний и решение уравнение реакций.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291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7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ЕГЭ 2020 по биологии и химии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Самые высокие баллы по биологии и химии ВСОШ№1 Это учителя биологии </a:t>
            </a:r>
            <a:r>
              <a:rPr lang="ru-RU" dirty="0" err="1" smtClean="0"/>
              <a:t>Махарова</a:t>
            </a:r>
            <a:r>
              <a:rPr lang="ru-RU" dirty="0" smtClean="0"/>
              <a:t> Анна Егоровна 56 баллов и Петрова Анна Прокопьевна.65 баллов</a:t>
            </a:r>
          </a:p>
          <a:p>
            <a:r>
              <a:rPr lang="ru-RU" dirty="0" smtClean="0"/>
              <a:t>Без провалов по обоим предметам </a:t>
            </a:r>
            <a:r>
              <a:rPr lang="ru-RU" dirty="0" err="1" smtClean="0"/>
              <a:t>Жемконская</a:t>
            </a:r>
            <a:r>
              <a:rPr lang="ru-RU" dirty="0" smtClean="0"/>
              <a:t> школа им. </a:t>
            </a:r>
            <a:r>
              <a:rPr lang="ru-RU" dirty="0" err="1" smtClean="0"/>
              <a:t>Н.А.Кондакова</a:t>
            </a:r>
            <a:r>
              <a:rPr lang="ru-RU" dirty="0" smtClean="0"/>
              <a:t> учитель </a:t>
            </a:r>
            <a:r>
              <a:rPr lang="ru-RU" dirty="0" err="1" smtClean="0"/>
              <a:t>Онопрова</a:t>
            </a:r>
            <a:r>
              <a:rPr lang="ru-RU" dirty="0" smtClean="0"/>
              <a:t> Ульяна Степановна  и </a:t>
            </a:r>
            <a:r>
              <a:rPr lang="ru-RU" dirty="0" err="1" smtClean="0"/>
              <a:t>Чочунская</a:t>
            </a:r>
            <a:r>
              <a:rPr lang="ru-RU" dirty="0" smtClean="0"/>
              <a:t> школа </a:t>
            </a:r>
            <a:r>
              <a:rPr lang="ru-RU" dirty="0" err="1" smtClean="0"/>
              <a:t>им.И.М.Гоголева</a:t>
            </a:r>
            <a:r>
              <a:rPr lang="ru-RU" dirty="0" smtClean="0"/>
              <a:t>  учитель Мария Михайловна </a:t>
            </a:r>
            <a:r>
              <a:rPr lang="ru-RU" dirty="0" err="1" smtClean="0"/>
              <a:t>Мандарова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Только по биологии </a:t>
            </a:r>
            <a:r>
              <a:rPr lang="ru-RU" dirty="0" err="1" smtClean="0"/>
              <a:t>Кысыл-Сырская</a:t>
            </a:r>
            <a:r>
              <a:rPr lang="ru-RU" dirty="0" smtClean="0"/>
              <a:t> школа учитель Галина Анатольевна Заболотная и ВСОШ№2 им </a:t>
            </a:r>
            <a:r>
              <a:rPr lang="ru-RU" dirty="0" err="1" smtClean="0"/>
              <a:t>Г,С,Донского</a:t>
            </a:r>
            <a:r>
              <a:rPr lang="ru-RU" dirty="0" smtClean="0"/>
              <a:t> учитель Степанова </a:t>
            </a:r>
            <a:r>
              <a:rPr lang="ru-RU" dirty="0" err="1" smtClean="0"/>
              <a:t>Нарыйа</a:t>
            </a:r>
            <a:r>
              <a:rPr lang="ru-RU" dirty="0" smtClean="0"/>
              <a:t> Егоровна.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9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Пути устранения трудных вопросов по биологии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Профориентационную</a:t>
            </a:r>
            <a:r>
              <a:rPr lang="ru-RU" dirty="0" smtClean="0"/>
              <a:t> работу нужно начинать с 8 класса.</a:t>
            </a:r>
          </a:p>
          <a:p>
            <a:r>
              <a:rPr lang="ru-RU" dirty="0" smtClean="0"/>
              <a:t>8-11 классы дополнительные часы по биологии уроки по 2 часа + 1 час для занятии ЕГЭ</a:t>
            </a:r>
          </a:p>
          <a:p>
            <a:pPr lvl="0"/>
            <a:r>
              <a:rPr lang="ru-RU" dirty="0"/>
              <a:t>Познакомьтесь со структурой экзаменационной работы прошлых лет.</a:t>
            </a:r>
          </a:p>
          <a:p>
            <a:pPr lvl="0"/>
            <a:r>
              <a:rPr lang="ru-RU" dirty="0"/>
              <a:t>Проанализируйте материал, который в них входит, и наметьте последовательность его изучения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Анализ работы с22-28 задания по тестам </a:t>
            </a:r>
            <a:r>
              <a:rPr lang="ru-RU" dirty="0" err="1" smtClean="0"/>
              <a:t>Рохлова</a:t>
            </a:r>
            <a:r>
              <a:rPr lang="ru-RU" dirty="0" smtClean="0"/>
              <a:t> В.С все годы 2013-2020г</a:t>
            </a:r>
          </a:p>
          <a:p>
            <a:r>
              <a:rPr lang="ru-RU" dirty="0"/>
              <a:t>На все ДКР и </a:t>
            </a:r>
            <a:r>
              <a:rPr lang="ru-RU" dirty="0" err="1"/>
              <a:t>СтадГрад</a:t>
            </a:r>
            <a:r>
              <a:rPr lang="ru-RU" dirty="0"/>
              <a:t> участвовать по биологии и химии. так как вопросы приближенные к ЕГЭ и ОГЕ.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0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</TotalTime>
  <Words>764</Words>
  <Application>Microsoft Office PowerPoint</Application>
  <PresentationFormat>Широкоэкранный</PresentationFormat>
  <Paragraphs>114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Century Gothic</vt:lpstr>
      <vt:lpstr>Constantia</vt:lpstr>
      <vt:lpstr>Wingdings 2</vt:lpstr>
      <vt:lpstr>Wingdings 3</vt:lpstr>
      <vt:lpstr>Ион</vt:lpstr>
      <vt:lpstr>      МУНИЦИПАЛЬНЫЙ ПРОЕКТ  Методические особенности обучения биологии и химии В ВИЛЮЙСКОМ УЛУСЕ  Трехлетний план 2020-2021         </vt:lpstr>
      <vt:lpstr>Цель и задачи проекта</vt:lpstr>
      <vt:lpstr>Преподаватели биологии и химии</vt:lpstr>
      <vt:lpstr>Сдача ЕГЭ 2020 биология и химия</vt:lpstr>
      <vt:lpstr>Ответы по химии</vt:lpstr>
      <vt:lpstr> Ответы по биологии </vt:lpstr>
      <vt:lpstr>ответы по биологии и по химии</vt:lpstr>
      <vt:lpstr>Анализ ЕГЭ 2020 по биологии и химии</vt:lpstr>
      <vt:lpstr>Пути устранения трудных вопросов по биологии</vt:lpstr>
      <vt:lpstr>Этапы реализации проекта</vt:lpstr>
      <vt:lpstr>На уровне района</vt:lpstr>
      <vt:lpstr> На уровне района</vt:lpstr>
      <vt:lpstr>На уровне района</vt:lpstr>
      <vt:lpstr>На уровне школы</vt:lpstr>
      <vt:lpstr>Вывод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2020-09-06T13:10:18Z</dcterms:created>
  <dcterms:modified xsi:type="dcterms:W3CDTF">2020-09-07T04:59:50Z</dcterms:modified>
</cp:coreProperties>
</file>