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charts/chart5.xml" ContentType="application/vnd.openxmlformats-officedocument.drawingml.chart+xml"/>
  <Override PartName="/ppt/theme/themeOverride5.xml" ContentType="application/vnd.openxmlformats-officedocument.themeOverride+xml"/>
  <Override PartName="/ppt/charts/chart6.xml" ContentType="application/vnd.openxmlformats-officedocument.drawingml.chart+xml"/>
  <Override PartName="/ppt/theme/themeOverride6.xml" ContentType="application/vnd.openxmlformats-officedocument.themeOverride+xml"/>
  <Override PartName="/ppt/charts/chart7.xml" ContentType="application/vnd.openxmlformats-officedocument.drawingml.chart+xml"/>
  <Override PartName="/ppt/theme/themeOverride7.xml" ContentType="application/vnd.openxmlformats-officedocument.themeOverride+xml"/>
  <Override PartName="/ppt/charts/chart8.xml" ContentType="application/vnd.openxmlformats-officedocument.drawingml.chart+xml"/>
  <Override PartName="/ppt/theme/themeOverride8.xml" ContentType="application/vnd.openxmlformats-officedocument.themeOverride+xml"/>
  <Override PartName="/ppt/charts/chart9.xml" ContentType="application/vnd.openxmlformats-officedocument.drawingml.chart+xml"/>
  <Override PartName="/ppt/theme/themeOverride9.xml" ContentType="application/vnd.openxmlformats-officedocument.themeOverride+xml"/>
  <Override PartName="/ppt/charts/chart10.xml" ContentType="application/vnd.openxmlformats-officedocument.drawingml.chart+xml"/>
  <Override PartName="/ppt/theme/themeOverride10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8" r:id="rId2"/>
    <p:sldId id="259" r:id="rId3"/>
    <p:sldId id="266" r:id="rId4"/>
    <p:sldId id="260" r:id="rId5"/>
    <p:sldId id="261" r:id="rId6"/>
    <p:sldId id="271" r:id="rId7"/>
    <p:sldId id="268" r:id="rId8"/>
    <p:sldId id="269" r:id="rId9"/>
    <p:sldId id="270" r:id="rId10"/>
    <p:sldId id="272" r:id="rId11"/>
    <p:sldId id="273" r:id="rId12"/>
    <p:sldId id="274" r:id="rId13"/>
    <p:sldId id="275" r:id="rId14"/>
    <p:sldId id="276" r:id="rId15"/>
    <p:sldId id="277" r:id="rId16"/>
    <p:sldId id="278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CA40A"/>
    <a:srgbClr val="1AEC3D"/>
    <a:srgbClr val="0BD9F5"/>
    <a:srgbClr val="0B6099"/>
    <a:srgbClr val="FFCC99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74" d="100"/>
          <a:sy n="74" d="100"/>
        </p:scale>
        <p:origin x="-582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1.xlsx"/><Relationship Id="rId1" Type="http://schemas.openxmlformats.org/officeDocument/2006/relationships/themeOverride" Target="../theme/themeOverride1.xml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10.xlsx"/><Relationship Id="rId1" Type="http://schemas.openxmlformats.org/officeDocument/2006/relationships/themeOverride" Target="../theme/themeOverride10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2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3.xlsx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4.xlsx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5.xlsx"/><Relationship Id="rId1" Type="http://schemas.openxmlformats.org/officeDocument/2006/relationships/themeOverride" Target="../theme/themeOverride5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6.xlsx"/><Relationship Id="rId1" Type="http://schemas.openxmlformats.org/officeDocument/2006/relationships/themeOverride" Target="../theme/themeOverride6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7.xlsx"/><Relationship Id="rId1" Type="http://schemas.openxmlformats.org/officeDocument/2006/relationships/themeOverride" Target="../theme/themeOverride7.xm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8.xlsx"/><Relationship Id="rId1" Type="http://schemas.openxmlformats.org/officeDocument/2006/relationships/themeOverride" Target="../theme/themeOverride8.xm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9.xlsx"/><Relationship Id="rId1" Type="http://schemas.openxmlformats.org/officeDocument/2006/relationships/themeOverride" Target="../theme/themeOverrid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ru-RU" sz="2400"/>
              <a:t>Мониторинг методической работы ОО</a:t>
            </a:r>
          </a:p>
        </c:rich>
      </c:tx>
      <c:layout/>
      <c:overlay val="0"/>
    </c:title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cat>
            <c:strRef>
              <c:f>'Данные ОО'!$C$1:$AB$1</c:f>
              <c:strCache>
                <c:ptCount val="26"/>
                <c:pt idx="0">
                  <c:v>ГИМН</c:v>
                </c:pt>
                <c:pt idx="1">
                  <c:v>ЮГЮЛ</c:v>
                </c:pt>
                <c:pt idx="2">
                  <c:v>К-СЫР</c:v>
                </c:pt>
                <c:pt idx="3">
                  <c:v>ЧОЧУ</c:v>
                </c:pt>
                <c:pt idx="4">
                  <c:v>ХАЛБ</c:v>
                </c:pt>
                <c:pt idx="5">
                  <c:v>ВСОШ-1</c:v>
                </c:pt>
                <c:pt idx="6">
                  <c:v>ВСОШ-3</c:v>
                </c:pt>
                <c:pt idx="7">
                  <c:v>МАСТ</c:v>
                </c:pt>
                <c:pt idx="8">
                  <c:v>1-КЮЛ</c:v>
                </c:pt>
                <c:pt idx="9">
                  <c:v>НАЧ</c:v>
                </c:pt>
                <c:pt idx="10">
                  <c:v>2-КЮЛ</c:v>
                </c:pt>
                <c:pt idx="11">
                  <c:v>БАПП</c:v>
                </c:pt>
                <c:pt idx="12">
                  <c:v>ХАМПА</c:v>
                </c:pt>
                <c:pt idx="13">
                  <c:v>БЕКЧ</c:v>
                </c:pt>
                <c:pt idx="14">
                  <c:v>ЧЕРН</c:v>
                </c:pt>
                <c:pt idx="15">
                  <c:v>БОРО</c:v>
                </c:pt>
                <c:pt idx="16">
                  <c:v>КЫРГ</c:v>
                </c:pt>
                <c:pt idx="17">
                  <c:v>ТАСАГ</c:v>
                </c:pt>
                <c:pt idx="18">
                  <c:v>ЖЕМК</c:v>
                </c:pt>
                <c:pt idx="19">
                  <c:v>ЛЕКЕ</c:v>
                </c:pt>
                <c:pt idx="20">
                  <c:v>ВСОШ-2</c:v>
                </c:pt>
                <c:pt idx="21">
                  <c:v>ХАГЫН</c:v>
                </c:pt>
                <c:pt idx="22">
                  <c:v>ТОГУС</c:v>
                </c:pt>
                <c:pt idx="23">
                  <c:v>ТЫЛГ</c:v>
                </c:pt>
                <c:pt idx="24">
                  <c:v>ЕКЮН</c:v>
                </c:pt>
                <c:pt idx="25">
                  <c:v>КЕДА</c:v>
                </c:pt>
              </c:strCache>
            </c:strRef>
          </c:cat>
          <c:val>
            <c:numRef>
              <c:f>'Данные ОО'!$C$74:$AB$74</c:f>
              <c:numCache>
                <c:formatCode>General</c:formatCode>
                <c:ptCount val="26"/>
                <c:pt idx="0">
                  <c:v>37</c:v>
                </c:pt>
                <c:pt idx="1">
                  <c:v>35</c:v>
                </c:pt>
                <c:pt idx="2">
                  <c:v>32</c:v>
                </c:pt>
                <c:pt idx="3">
                  <c:v>32</c:v>
                </c:pt>
                <c:pt idx="4">
                  <c:v>31</c:v>
                </c:pt>
                <c:pt idx="5">
                  <c:v>29</c:v>
                </c:pt>
                <c:pt idx="6">
                  <c:v>28</c:v>
                </c:pt>
                <c:pt idx="7">
                  <c:v>28</c:v>
                </c:pt>
                <c:pt idx="8">
                  <c:v>26</c:v>
                </c:pt>
                <c:pt idx="9">
                  <c:v>25</c:v>
                </c:pt>
                <c:pt idx="10">
                  <c:v>25</c:v>
                </c:pt>
                <c:pt idx="11">
                  <c:v>24</c:v>
                </c:pt>
                <c:pt idx="12">
                  <c:v>24</c:v>
                </c:pt>
                <c:pt idx="13">
                  <c:v>23</c:v>
                </c:pt>
                <c:pt idx="14">
                  <c:v>23</c:v>
                </c:pt>
                <c:pt idx="15">
                  <c:v>22</c:v>
                </c:pt>
                <c:pt idx="16">
                  <c:v>22</c:v>
                </c:pt>
                <c:pt idx="17">
                  <c:v>22</c:v>
                </c:pt>
                <c:pt idx="18">
                  <c:v>20</c:v>
                </c:pt>
                <c:pt idx="19">
                  <c:v>20</c:v>
                </c:pt>
                <c:pt idx="20">
                  <c:v>18</c:v>
                </c:pt>
                <c:pt idx="21">
                  <c:v>18</c:v>
                </c:pt>
                <c:pt idx="22">
                  <c:v>16</c:v>
                </c:pt>
                <c:pt idx="23">
                  <c:v>15</c:v>
                </c:pt>
                <c:pt idx="24">
                  <c:v>12</c:v>
                </c:pt>
                <c:pt idx="25">
                  <c:v>11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27785088"/>
        <c:axId val="27786624"/>
        <c:axId val="0"/>
      </c:bar3DChart>
      <c:catAx>
        <c:axId val="27785088"/>
        <c:scaling>
          <c:orientation val="minMax"/>
        </c:scaling>
        <c:delete val="0"/>
        <c:axPos val="b"/>
        <c:majorTickMark val="out"/>
        <c:minorTickMark val="none"/>
        <c:tickLblPos val="nextTo"/>
        <c:crossAx val="27786624"/>
        <c:crosses val="autoZero"/>
        <c:auto val="1"/>
        <c:lblAlgn val="ctr"/>
        <c:lblOffset val="100"/>
        <c:noMultiLvlLbl val="0"/>
      </c:catAx>
      <c:valAx>
        <c:axId val="2778662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7785088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2000"/>
            </a:pPr>
            <a:r>
              <a:rPr lang="ru-RU" sz="2000"/>
              <a:t>Инновационная деятельность ОО (количество)</a:t>
            </a:r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stacked"/>
        <c:varyColors val="0"/>
        <c:ser>
          <c:idx val="0"/>
          <c:order val="0"/>
          <c:invertIfNegative val="0"/>
          <c:dLbls>
            <c:txPr>
              <a:bodyPr/>
              <a:lstStyle/>
              <a:p>
                <a:pPr>
                  <a:defRPr sz="1600" baseline="0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'Данные ОО'!$B$63:$B$73</c:f>
              <c:strCache>
                <c:ptCount val="8"/>
                <c:pt idx="0">
                  <c:v>Наличие инновационных проектов</c:v>
                </c:pt>
                <c:pt idx="1">
                  <c:v>Наличие МИП</c:v>
                </c:pt>
                <c:pt idx="2">
                  <c:v>Наличие РИП</c:v>
                </c:pt>
                <c:pt idx="3">
                  <c:v>Наличие ФИП</c:v>
                </c:pt>
                <c:pt idx="4">
                  <c:v>Участие в федеральных конкурсах на получение гранта</c:v>
                </c:pt>
                <c:pt idx="5">
                  <c:v>Участие в республиканских конкурсах на получение гранта</c:v>
                </c:pt>
                <c:pt idx="6">
                  <c:v>Наличие полученных субсидий</c:v>
                </c:pt>
                <c:pt idx="7">
                  <c:v>Наличие пилотных площадок/опорных центров</c:v>
                </c:pt>
              </c:strCache>
            </c:strRef>
          </c:cat>
          <c:val>
            <c:numRef>
              <c:f>'Данные ОО'!$AN$63:$AN$73</c:f>
              <c:numCache>
                <c:formatCode>General</c:formatCode>
                <c:ptCount val="8"/>
                <c:pt idx="0">
                  <c:v>9</c:v>
                </c:pt>
                <c:pt idx="1">
                  <c:v>11</c:v>
                </c:pt>
                <c:pt idx="2">
                  <c:v>5</c:v>
                </c:pt>
                <c:pt idx="3">
                  <c:v>3</c:v>
                </c:pt>
                <c:pt idx="4">
                  <c:v>3</c:v>
                </c:pt>
                <c:pt idx="5">
                  <c:v>3</c:v>
                </c:pt>
                <c:pt idx="6">
                  <c:v>5</c:v>
                </c:pt>
                <c:pt idx="7">
                  <c:v>10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63543936"/>
        <c:axId val="63562112"/>
        <c:axId val="0"/>
      </c:bar3DChart>
      <c:catAx>
        <c:axId val="63543936"/>
        <c:scaling>
          <c:orientation val="maxMin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ru-RU"/>
          </a:p>
        </c:txPr>
        <c:crossAx val="63562112"/>
        <c:crosses val="autoZero"/>
        <c:auto val="1"/>
        <c:lblAlgn val="ctr"/>
        <c:lblOffset val="100"/>
        <c:noMultiLvlLbl val="0"/>
      </c:catAx>
      <c:valAx>
        <c:axId val="63562112"/>
        <c:scaling>
          <c:orientation val="minMax"/>
        </c:scaling>
        <c:delete val="0"/>
        <c:axPos val="t"/>
        <c:majorGridlines/>
        <c:numFmt formatCode="General" sourceLinked="1"/>
        <c:majorTickMark val="out"/>
        <c:minorTickMark val="none"/>
        <c:tickLblPos val="nextTo"/>
        <c:crossAx val="63543936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ru-RU" sz="2400"/>
              <a:t>Мониторинг методической работы УДО</a:t>
            </a:r>
          </a:p>
        </c:rich>
      </c:tx>
      <c:layout/>
      <c:overlay val="0"/>
    </c:title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cat>
            <c:strRef>
              <c:f>'Данные ОО'!$AF$1:$AJ$1</c:f>
              <c:strCache>
                <c:ptCount val="5"/>
                <c:pt idx="0">
                  <c:v>КЭСКИЛ</c:v>
                </c:pt>
                <c:pt idx="1">
                  <c:v>ДЮСШ-2</c:v>
                </c:pt>
                <c:pt idx="2">
                  <c:v>ДЮСШ-3</c:v>
                </c:pt>
                <c:pt idx="3">
                  <c:v>ДЮСШ-1</c:v>
                </c:pt>
                <c:pt idx="4">
                  <c:v>ЦНТТУ</c:v>
                </c:pt>
              </c:strCache>
            </c:strRef>
          </c:cat>
          <c:val>
            <c:numRef>
              <c:f>'Данные ОО'!$AF$74:$AJ$74</c:f>
              <c:numCache>
                <c:formatCode>General</c:formatCode>
                <c:ptCount val="5"/>
                <c:pt idx="0">
                  <c:v>37</c:v>
                </c:pt>
                <c:pt idx="1">
                  <c:v>12</c:v>
                </c:pt>
                <c:pt idx="2">
                  <c:v>10</c:v>
                </c:pt>
                <c:pt idx="3">
                  <c:v>8</c:v>
                </c:pt>
                <c:pt idx="4">
                  <c:v>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28368896"/>
        <c:axId val="28370432"/>
        <c:axId val="0"/>
      </c:bar3DChart>
      <c:catAx>
        <c:axId val="2836889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 baseline="0"/>
            </a:pPr>
            <a:endParaRPr lang="ru-RU"/>
          </a:p>
        </c:txPr>
        <c:crossAx val="28370432"/>
        <c:crosses val="autoZero"/>
        <c:auto val="1"/>
        <c:lblAlgn val="ctr"/>
        <c:lblOffset val="100"/>
        <c:noMultiLvlLbl val="0"/>
      </c:catAx>
      <c:valAx>
        <c:axId val="2837043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8368896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ru-RU" sz="2400"/>
              <a:t>Содержание</a:t>
            </a:r>
            <a:r>
              <a:rPr lang="ru-RU" sz="2400" baseline="0"/>
              <a:t> методической работы ОО (%)</a:t>
            </a:r>
            <a:endParaRPr lang="ru-RU" sz="2400"/>
          </a:p>
        </c:rich>
      </c:tx>
      <c:layout/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invertIfNegative val="0"/>
          <c:cat>
            <c:strRef>
              <c:f>'Данные ОО'!$B$21:$B$26</c:f>
              <c:strCache>
                <c:ptCount val="6"/>
                <c:pt idx="0">
                  <c:v>Положение о методической работе ОО</c:v>
                </c:pt>
                <c:pt idx="1">
                  <c:v>План методической работы</c:v>
                </c:pt>
                <c:pt idx="2">
                  <c:v>Перспективный план аттестации</c:v>
                </c:pt>
                <c:pt idx="3">
                  <c:v>План работы с молодыми специалистами и  наставничеству</c:v>
                </c:pt>
                <c:pt idx="4">
                  <c:v>План повышения квалификации педработников</c:v>
                </c:pt>
                <c:pt idx="5">
                  <c:v>Наличие индивидуальных программ профессионального развития педработников</c:v>
                </c:pt>
              </c:strCache>
            </c:strRef>
          </c:cat>
          <c:val>
            <c:numRef>
              <c:f>'Данные ОО'!$AO$21:$AO$26</c:f>
              <c:numCache>
                <c:formatCode>General</c:formatCode>
                <c:ptCount val="6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  <c:pt idx="3" formatCode="0">
                  <c:v>90.322580645161281</c:v>
                </c:pt>
                <c:pt idx="4">
                  <c:v>100</c:v>
                </c:pt>
                <c:pt idx="5" formatCode="0">
                  <c:v>80.645161290322577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8554752"/>
        <c:axId val="28556288"/>
      </c:barChart>
      <c:catAx>
        <c:axId val="28554752"/>
        <c:scaling>
          <c:orientation val="maxMin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800" baseline="0"/>
            </a:pPr>
            <a:endParaRPr lang="ru-RU"/>
          </a:p>
        </c:txPr>
        <c:crossAx val="28556288"/>
        <c:crosses val="autoZero"/>
        <c:auto val="1"/>
        <c:lblAlgn val="ctr"/>
        <c:lblOffset val="100"/>
        <c:noMultiLvlLbl val="0"/>
      </c:catAx>
      <c:valAx>
        <c:axId val="28556288"/>
        <c:scaling>
          <c:orientation val="minMax"/>
          <c:max val="100"/>
        </c:scaling>
        <c:delete val="0"/>
        <c:axPos val="t"/>
        <c:majorGridlines/>
        <c:numFmt formatCode="General" sourceLinked="1"/>
        <c:majorTickMark val="out"/>
        <c:minorTickMark val="none"/>
        <c:tickLblPos val="nextTo"/>
        <c:crossAx val="28554752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2400"/>
            </a:pPr>
            <a:r>
              <a:rPr lang="ru-RU" sz="2400"/>
              <a:t>Система</a:t>
            </a:r>
            <a:r>
              <a:rPr lang="ru-RU" sz="2400" baseline="0"/>
              <a:t> поддержки молодых педагогов и  наставничества (%)</a:t>
            </a:r>
            <a:endParaRPr lang="ru-RU" sz="2400"/>
          </a:p>
        </c:rich>
      </c:tx>
      <c:layout/>
      <c:overlay val="0"/>
    </c:title>
    <c:autoTitleDeleted val="0"/>
    <c:plotArea>
      <c:layout/>
      <c:barChart>
        <c:barDir val="bar"/>
        <c:grouping val="stacked"/>
        <c:varyColors val="0"/>
        <c:ser>
          <c:idx val="0"/>
          <c:order val="0"/>
          <c:invertIfNegative val="0"/>
          <c:cat>
            <c:strRef>
              <c:f>'Данные ОО'!$B$28:$B$32</c:f>
              <c:strCache>
                <c:ptCount val="5"/>
                <c:pt idx="0">
                  <c:v>Программа по осуществлению поддержки молодых педагогов и наставничества</c:v>
                </c:pt>
                <c:pt idx="1">
                  <c:v>Дорожная карта (план график) мероприятий по поддержке молодых педагогов и реализации системы наставничества. </c:v>
                </c:pt>
                <c:pt idx="2">
                  <c:v>Мониторинг адаптации молодых педагогов</c:v>
                </c:pt>
                <c:pt idx="3">
                  <c:v>Проведение конкурса для молодых педагогов</c:v>
                </c:pt>
                <c:pt idx="4">
                  <c:v>Участие молодых педагогов в деятельности улусной, республиканской ассоциации молодых педагогов</c:v>
                </c:pt>
              </c:strCache>
            </c:strRef>
          </c:cat>
          <c:val>
            <c:numRef>
              <c:f>'Данные ОО'!$AO$28:$AO$32</c:f>
              <c:numCache>
                <c:formatCode>0</c:formatCode>
                <c:ptCount val="5"/>
                <c:pt idx="0">
                  <c:v>58.064516129032263</c:v>
                </c:pt>
                <c:pt idx="1">
                  <c:v>61.29032258064516</c:v>
                </c:pt>
                <c:pt idx="2">
                  <c:v>48.387096774193552</c:v>
                </c:pt>
                <c:pt idx="3">
                  <c:v>41.935483870967744</c:v>
                </c:pt>
                <c:pt idx="4">
                  <c:v>51.612903225806448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8417024"/>
        <c:axId val="36864768"/>
      </c:barChart>
      <c:catAx>
        <c:axId val="28417024"/>
        <c:scaling>
          <c:orientation val="maxMin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800" baseline="0"/>
            </a:pPr>
            <a:endParaRPr lang="ru-RU"/>
          </a:p>
        </c:txPr>
        <c:crossAx val="36864768"/>
        <c:crosses val="autoZero"/>
        <c:auto val="1"/>
        <c:lblAlgn val="ctr"/>
        <c:lblOffset val="100"/>
        <c:noMultiLvlLbl val="0"/>
      </c:catAx>
      <c:valAx>
        <c:axId val="36864768"/>
        <c:scaling>
          <c:orientation val="minMax"/>
          <c:max val="65"/>
          <c:min val="0"/>
        </c:scaling>
        <c:delete val="0"/>
        <c:axPos val="t"/>
        <c:majorGridlines/>
        <c:numFmt formatCode="0" sourceLinked="1"/>
        <c:majorTickMark val="out"/>
        <c:minorTickMark val="none"/>
        <c:tickLblPos val="nextTo"/>
        <c:crossAx val="28417024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ru-RU" sz="2400"/>
              <a:t>Развитие методических</a:t>
            </a:r>
            <a:r>
              <a:rPr lang="ru-RU" sz="2400" baseline="0"/>
              <a:t> объединений ОО (количество)</a:t>
            </a:r>
            <a:endParaRPr lang="ru-RU" sz="2400"/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invertIfNegative val="0"/>
          <c:dLbls>
            <c:dLbl>
              <c:idx val="0"/>
              <c:layout>
                <c:manualLayout>
                  <c:x val="2.5941845971445263E-2"/>
                  <c:y val="1.04448743382925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7307206285731855E-2"/>
                  <c:y val="4.177949735317091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0480404714298892E-2"/>
                  <c:y val="2.088974867658507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'Данные ОО'!$B$34:$B$36</c:f>
              <c:strCache>
                <c:ptCount val="3"/>
                <c:pt idx="0">
                  <c:v>Программа развития и поддержки методических объединений ОО и профессиональных сообществ педагогов</c:v>
                </c:pt>
                <c:pt idx="1">
                  <c:v>Программы (проекты, дорожные карты) профессионального развития педагогов в образовательных организациях муниципалитета активность представителей школьных, городских (муниципальных) методических объединений и (или) профессиональных сообществ педагогов в пр</c:v>
                </c:pt>
                <c:pt idx="2">
                  <c:v>Мониторинг профессиональных потребностей и дефицитов педагогических работников ОО</c:v>
                </c:pt>
              </c:strCache>
            </c:strRef>
          </c:cat>
          <c:val>
            <c:numRef>
              <c:f>'Данные ОО'!$AN$34:$AN$36</c:f>
              <c:numCache>
                <c:formatCode>General</c:formatCode>
                <c:ptCount val="3"/>
                <c:pt idx="0">
                  <c:v>18</c:v>
                </c:pt>
                <c:pt idx="1">
                  <c:v>8</c:v>
                </c:pt>
                <c:pt idx="2">
                  <c:v>10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36867456"/>
        <c:axId val="38028800"/>
        <c:axId val="0"/>
      </c:bar3DChart>
      <c:catAx>
        <c:axId val="36867456"/>
        <c:scaling>
          <c:orientation val="maxMin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ru-RU"/>
          </a:p>
        </c:txPr>
        <c:crossAx val="38028800"/>
        <c:crosses val="autoZero"/>
        <c:auto val="1"/>
        <c:lblAlgn val="ctr"/>
        <c:lblOffset val="100"/>
        <c:noMultiLvlLbl val="0"/>
      </c:catAx>
      <c:valAx>
        <c:axId val="38028800"/>
        <c:scaling>
          <c:orientation val="minMax"/>
        </c:scaling>
        <c:delete val="0"/>
        <c:axPos val="t"/>
        <c:majorGridlines/>
        <c:numFmt formatCode="General" sourceLinked="1"/>
        <c:majorTickMark val="out"/>
        <c:minorTickMark val="none"/>
        <c:tickLblPos val="nextTo"/>
        <c:crossAx val="36867456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ru-RU"/>
              <a:t>Распространение педагогического опыта ОО (количество)</a:t>
            </a:r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49568503137210973"/>
          <c:y val="6.888402850414431E-2"/>
          <c:w val="0.48237362837730474"/>
          <c:h val="0.88922857118889154"/>
        </c:manualLayout>
      </c:layout>
      <c:bar3DChart>
        <c:barDir val="bar"/>
        <c:grouping val="clustered"/>
        <c:varyColors val="0"/>
        <c:ser>
          <c:idx val="0"/>
          <c:order val="0"/>
          <c:invertIfNegative val="0"/>
          <c:dLbls>
            <c:dLbl>
              <c:idx val="0"/>
              <c:layout>
                <c:manualLayout>
                  <c:x val="2.3263985679987668E-2"/>
                  <c:y val="1.9161738489357471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0527046188224502E-2"/>
                  <c:y val="2.090395619715887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23162277129347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8.2108184752898005E-3"/>
                  <c:y val="-7.6646953957429882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9.5792882211714336E-3"/>
                  <c:y val="1.6459808029258956E-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1.23162277129347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80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'Данные ОО'!$B$37:$B$42</c:f>
              <c:strCache>
                <c:ptCount val="6"/>
                <c:pt idx="0">
                  <c:v>Наличие методических материалов, представленных на муниципальном, республиканском уровнях</c:v>
                </c:pt>
                <c:pt idx="1">
                  <c:v>Наличие методических рекомендаций, получивших гриф экспертного совета при МОП РС(Я)</c:v>
                </c:pt>
                <c:pt idx="2">
                  <c:v>Наличие методических материалов, прошедших рецензирование  ИРОиПК</c:v>
                </c:pt>
                <c:pt idx="3">
                  <c:v>Участие педагогов в конкурсе на присуждение премий лучшим учителям/педагогам</c:v>
                </c:pt>
                <c:pt idx="4">
                  <c:v>Результативность участия педагогов в конкурсе на присуждение премий лучшим учителям/педагогам</c:v>
                </c:pt>
                <c:pt idx="5">
                  <c:v>Активность педагогических работников в профессиональных конкурсах, грантах.</c:v>
                </c:pt>
              </c:strCache>
            </c:strRef>
          </c:cat>
          <c:val>
            <c:numRef>
              <c:f>'Данные ОО'!$AN$37:$AN$42</c:f>
              <c:numCache>
                <c:formatCode>General</c:formatCode>
                <c:ptCount val="6"/>
                <c:pt idx="0">
                  <c:v>11</c:v>
                </c:pt>
                <c:pt idx="1">
                  <c:v>1</c:v>
                </c:pt>
                <c:pt idx="2">
                  <c:v>1</c:v>
                </c:pt>
                <c:pt idx="3">
                  <c:v>4</c:v>
                </c:pt>
                <c:pt idx="4">
                  <c:v>4</c:v>
                </c:pt>
                <c:pt idx="5">
                  <c:v>23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38865152"/>
        <c:axId val="38965632"/>
        <c:axId val="0"/>
      </c:bar3DChart>
      <c:catAx>
        <c:axId val="38865152"/>
        <c:scaling>
          <c:orientation val="maxMin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38965632"/>
        <c:crosses val="autoZero"/>
        <c:auto val="1"/>
        <c:lblAlgn val="ctr"/>
        <c:lblOffset val="100"/>
        <c:noMultiLvlLbl val="0"/>
      </c:catAx>
      <c:valAx>
        <c:axId val="38965632"/>
        <c:scaling>
          <c:orientation val="minMax"/>
        </c:scaling>
        <c:delete val="0"/>
        <c:axPos val="t"/>
        <c:majorGridlines/>
        <c:numFmt formatCode="General" sourceLinked="1"/>
        <c:majorTickMark val="out"/>
        <c:minorTickMark val="none"/>
        <c:tickLblPos val="nextTo"/>
        <c:crossAx val="38865152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Повышение  качества  образования</a:t>
            </a:r>
            <a:endParaRPr lang="ru-RU" dirty="0"/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invertIfNegative val="0"/>
          <c:dLbls>
            <c:dLbl>
              <c:idx val="0"/>
              <c:layout>
                <c:manualLayout>
                  <c:x val="2.5964911752119346E-2"/>
                  <c:y val="4.180791239431774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3665743027431235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2299168724688113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6398891632917481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5032317330174358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'Данные ОО'!$B$43:$B$47</c:f>
              <c:strCache>
                <c:ptCount val="5"/>
                <c:pt idx="0">
                  <c:v>«Дорожная карта» повышения качества образования в ШНОР</c:v>
                </c:pt>
                <c:pt idx="1">
                  <c:v>Организация работы с одаренными детьми</c:v>
                </c:pt>
                <c:pt idx="2">
                  <c:v>Повышения профессиональной компетенции педагогов в области организации проектной и исследовательской деятельности обучающихся</c:v>
                </c:pt>
                <c:pt idx="3">
                  <c:v>Повышения профессиональной компетенции педагогов в области организации инклюзивных практик</c:v>
                </c:pt>
                <c:pt idx="4">
                  <c:v>Повышения профессиональной компетенции педагогов в области организации работы по цифровизации образовательного процесса</c:v>
                </c:pt>
              </c:strCache>
            </c:strRef>
          </c:cat>
          <c:val>
            <c:numRef>
              <c:f>'Данные ОО'!$AN$43:$AN$47</c:f>
              <c:numCache>
                <c:formatCode>General</c:formatCode>
                <c:ptCount val="5"/>
                <c:pt idx="0">
                  <c:v>12</c:v>
                </c:pt>
                <c:pt idx="1">
                  <c:v>23</c:v>
                </c:pt>
                <c:pt idx="2">
                  <c:v>14</c:v>
                </c:pt>
                <c:pt idx="3">
                  <c:v>7</c:v>
                </c:pt>
                <c:pt idx="4">
                  <c:v>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83377536"/>
        <c:axId val="93603328"/>
        <c:axId val="0"/>
      </c:bar3DChart>
      <c:catAx>
        <c:axId val="83377536"/>
        <c:scaling>
          <c:orientation val="maxMin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93603328"/>
        <c:crosses val="autoZero"/>
        <c:auto val="1"/>
        <c:lblAlgn val="ctr"/>
        <c:lblOffset val="100"/>
        <c:noMultiLvlLbl val="0"/>
      </c:catAx>
      <c:valAx>
        <c:axId val="93603328"/>
        <c:scaling>
          <c:orientation val="minMax"/>
        </c:scaling>
        <c:delete val="0"/>
        <c:axPos val="t"/>
        <c:majorGridlines/>
        <c:numFmt formatCode="General" sourceLinked="1"/>
        <c:majorTickMark val="out"/>
        <c:minorTickMark val="none"/>
        <c:tickLblPos val="nextTo"/>
        <c:crossAx val="83377536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ru-RU" sz="2400"/>
              <a:t>Система аналитической</a:t>
            </a:r>
            <a:r>
              <a:rPr lang="ru-RU" sz="2400" baseline="0"/>
              <a:t> деятельности (%)</a:t>
            </a:r>
            <a:endParaRPr lang="ru-RU" sz="2400"/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invertIfNegative val="0"/>
          <c:cat>
            <c:strRef>
              <c:f>'Данные ОО'!$B$49:$B$54</c:f>
              <c:strCache>
                <c:ptCount val="6"/>
                <c:pt idx="0">
                  <c:v>Аналитические справки, отчеты о результатах оценочных процедур и др.</c:v>
                </c:pt>
                <c:pt idx="1">
                  <c:v>Аналитическая справка о деятельности школьных  МО</c:v>
                </c:pt>
                <c:pt idx="2">
                  <c:v>Аналитическая справка о результатах повышения квалификации</c:v>
                </c:pt>
                <c:pt idx="3">
                  <c:v>Информационный ресурс школьных МО (стр. на сайте и др.)</c:v>
                </c:pt>
                <c:pt idx="4">
                  <c:v>Анализ прохождения аттестации педагогических работников </c:v>
                </c:pt>
                <c:pt idx="5">
                  <c:v>Отчет о методической работе за год </c:v>
                </c:pt>
              </c:strCache>
            </c:strRef>
          </c:cat>
          <c:val>
            <c:numRef>
              <c:f>'Данные ОО'!$AO$49:$AO$54</c:f>
              <c:numCache>
                <c:formatCode>0</c:formatCode>
                <c:ptCount val="6"/>
                <c:pt idx="0">
                  <c:v>83.870967741935488</c:v>
                </c:pt>
                <c:pt idx="1">
                  <c:v>77.41935483870968</c:v>
                </c:pt>
                <c:pt idx="2">
                  <c:v>61.29032258064516</c:v>
                </c:pt>
                <c:pt idx="3">
                  <c:v>51.612903225806448</c:v>
                </c:pt>
                <c:pt idx="4" formatCode="General">
                  <c:v>100</c:v>
                </c:pt>
                <c:pt idx="5">
                  <c:v>83.870967741935488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93747456"/>
        <c:axId val="93765632"/>
        <c:axId val="0"/>
      </c:bar3DChart>
      <c:catAx>
        <c:axId val="93747456"/>
        <c:scaling>
          <c:orientation val="maxMin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800" baseline="0"/>
            </a:pPr>
            <a:endParaRPr lang="ru-RU"/>
          </a:p>
        </c:txPr>
        <c:crossAx val="93765632"/>
        <c:crosses val="autoZero"/>
        <c:auto val="1"/>
        <c:lblAlgn val="ctr"/>
        <c:lblOffset val="100"/>
        <c:noMultiLvlLbl val="0"/>
      </c:catAx>
      <c:valAx>
        <c:axId val="93765632"/>
        <c:scaling>
          <c:orientation val="minMax"/>
        </c:scaling>
        <c:delete val="0"/>
        <c:axPos val="t"/>
        <c:majorGridlines/>
        <c:numFmt formatCode="0" sourceLinked="1"/>
        <c:majorTickMark val="out"/>
        <c:minorTickMark val="none"/>
        <c:tickLblPos val="nextTo"/>
        <c:crossAx val="93747456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ru-RU" sz="2400"/>
              <a:t>Управленческие решения по итогам аналитической деятельности ОО (%)</a:t>
            </a:r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stacked"/>
        <c:varyColors val="0"/>
        <c:ser>
          <c:idx val="0"/>
          <c:order val="0"/>
          <c:invertIfNegative val="0"/>
          <c:cat>
            <c:strRef>
              <c:f>'Данные ОО'!$B$56:$B$58</c:f>
              <c:strCache>
                <c:ptCount val="3"/>
                <c:pt idx="0">
                  <c:v>Приказы, рекомендации, программы по результатам анализа деятельности школьных методических объединений.</c:v>
                </c:pt>
                <c:pt idx="1">
                  <c:v>Протоколы заседаний педагогических советов по результатам аналитической деятельности и др.</c:v>
                </c:pt>
                <c:pt idx="2">
                  <c:v>Включение опыта методических объединений в банк лучших практик в сфере муниципального образования</c:v>
                </c:pt>
              </c:strCache>
            </c:strRef>
          </c:cat>
          <c:val>
            <c:numRef>
              <c:f>'Данные ОО'!$AO$56:$AO$58</c:f>
              <c:numCache>
                <c:formatCode>0</c:formatCode>
                <c:ptCount val="3"/>
                <c:pt idx="0">
                  <c:v>74.193548387096769</c:v>
                </c:pt>
                <c:pt idx="1">
                  <c:v>80.645161290322577</c:v>
                </c:pt>
                <c:pt idx="2">
                  <c:v>16.129032258064516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63578496"/>
        <c:axId val="63580032"/>
        <c:axId val="0"/>
      </c:bar3DChart>
      <c:catAx>
        <c:axId val="63578496"/>
        <c:scaling>
          <c:orientation val="maxMin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800" baseline="0"/>
            </a:pPr>
            <a:endParaRPr lang="ru-RU"/>
          </a:p>
        </c:txPr>
        <c:crossAx val="63580032"/>
        <c:crosses val="autoZero"/>
        <c:auto val="1"/>
        <c:lblAlgn val="ctr"/>
        <c:lblOffset val="100"/>
        <c:noMultiLvlLbl val="0"/>
      </c:catAx>
      <c:valAx>
        <c:axId val="63580032"/>
        <c:scaling>
          <c:orientation val="minMax"/>
          <c:max val="80"/>
        </c:scaling>
        <c:delete val="0"/>
        <c:axPos val="t"/>
        <c:majorGridlines/>
        <c:numFmt formatCode="0" sourceLinked="1"/>
        <c:majorTickMark val="out"/>
        <c:minorTickMark val="none"/>
        <c:tickLblPos val="nextTo"/>
        <c:crossAx val="63578496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613A3-B87D-49DC-B709-A10449754693}" type="datetimeFigureOut">
              <a:rPr lang="ru-RU" smtClean="0"/>
              <a:t>05.02.2021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B5EC1-0E5E-430D-86A6-A37937153E25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585952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613A3-B87D-49DC-B709-A10449754693}" type="datetimeFigureOut">
              <a:rPr lang="ru-RU" smtClean="0"/>
              <a:t>05.02.2021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B5EC1-0E5E-430D-86A6-A37937153E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4393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613A3-B87D-49DC-B709-A10449754693}" type="datetimeFigureOut">
              <a:rPr lang="ru-RU" smtClean="0"/>
              <a:t>05.02.2021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B5EC1-0E5E-430D-86A6-A37937153E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161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613A3-B87D-49DC-B709-A10449754693}" type="datetimeFigureOut">
              <a:rPr lang="ru-RU" smtClean="0"/>
              <a:t>05.02.2021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B5EC1-0E5E-430D-86A6-A37937153E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0706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613A3-B87D-49DC-B709-A10449754693}" type="datetimeFigureOut">
              <a:rPr lang="ru-RU" smtClean="0"/>
              <a:t>05.02.2021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B5EC1-0E5E-430D-86A6-A37937153E25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446594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613A3-B87D-49DC-B709-A10449754693}" type="datetimeFigureOut">
              <a:rPr lang="ru-RU" smtClean="0"/>
              <a:t>05.02.2021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B5EC1-0E5E-430D-86A6-A37937153E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43093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613A3-B87D-49DC-B709-A10449754693}" type="datetimeFigureOut">
              <a:rPr lang="ru-RU" smtClean="0"/>
              <a:t>05.02.2021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B5EC1-0E5E-430D-86A6-A37937153E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78760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613A3-B87D-49DC-B709-A10449754693}" type="datetimeFigureOut">
              <a:rPr lang="ru-RU" smtClean="0"/>
              <a:t>05.02.2021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B5EC1-0E5E-430D-86A6-A37937153E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66549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613A3-B87D-49DC-B709-A10449754693}" type="datetimeFigureOut">
              <a:rPr lang="ru-RU" smtClean="0"/>
              <a:t>05.02.2021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B5EC1-0E5E-430D-86A6-A37937153E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27951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A6E613A3-B87D-49DC-B709-A10449754693}" type="datetimeFigureOut">
              <a:rPr lang="ru-RU" smtClean="0"/>
              <a:t>05.02.2021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C9B5EC1-0E5E-430D-86A6-A37937153E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0901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613A3-B87D-49DC-B709-A10449754693}" type="datetimeFigureOut">
              <a:rPr lang="ru-RU" smtClean="0"/>
              <a:t>05.02.2021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B5EC1-0E5E-430D-86A6-A37937153E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5168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A6E613A3-B87D-49DC-B709-A10449754693}" type="datetimeFigureOut">
              <a:rPr lang="ru-RU" smtClean="0"/>
              <a:t>05.02.2021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BC9B5EC1-0E5E-430D-86A6-A37937153E25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831591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48692" y="378810"/>
            <a:ext cx="2810354" cy="199949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8" name="TextBox 7"/>
          <p:cNvSpPr txBox="1"/>
          <p:nvPr/>
        </p:nvSpPr>
        <p:spPr>
          <a:xfrm>
            <a:off x="2021070" y="2370768"/>
            <a:ext cx="911989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002060"/>
                </a:solidFill>
              </a:rPr>
              <a:t>Анализ мониторинга </a:t>
            </a:r>
            <a:r>
              <a:rPr lang="ru-RU" sz="4000" b="1" dirty="0">
                <a:solidFill>
                  <a:srgbClr val="002060"/>
                </a:solidFill>
              </a:rPr>
              <a:t>муниципальной системы методической работы</a:t>
            </a:r>
            <a:endParaRPr lang="ru-RU" sz="4000" dirty="0">
              <a:solidFill>
                <a:srgbClr val="002060"/>
              </a:solidFill>
            </a:endParaRP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1698377" y="2413154"/>
            <a:ext cx="0" cy="2304256"/>
          </a:xfrm>
          <a:prstGeom prst="line">
            <a:avLst/>
          </a:prstGeom>
          <a:ln w="63500" cmpd="dbl">
            <a:solidFill>
              <a:schemeClr val="accent1">
                <a:shade val="95000"/>
                <a:satMod val="10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5154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5424736"/>
              </p:ext>
            </p:extLst>
          </p:nvPr>
        </p:nvGraphicFramePr>
        <p:xfrm>
          <a:off x="1469571" y="0"/>
          <a:ext cx="9296400" cy="607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53557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/>
        </p:nvGraphicFramePr>
        <p:xfrm>
          <a:off x="1449344" y="391297"/>
          <a:ext cx="9293311" cy="60754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929596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/>
        </p:nvGraphicFramePr>
        <p:xfrm>
          <a:off x="1449344" y="391297"/>
          <a:ext cx="9293311" cy="60754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688261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9396907"/>
              </p:ext>
            </p:extLst>
          </p:nvPr>
        </p:nvGraphicFramePr>
        <p:xfrm>
          <a:off x="1643743" y="0"/>
          <a:ext cx="9296400" cy="607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231370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/>
        </p:nvGraphicFramePr>
        <p:xfrm>
          <a:off x="1447800" y="393700"/>
          <a:ext cx="9296400" cy="607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76658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7472878"/>
              </p:ext>
            </p:extLst>
          </p:nvPr>
        </p:nvGraphicFramePr>
        <p:xfrm>
          <a:off x="1449344" y="0"/>
          <a:ext cx="9293311" cy="60754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536478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0701847"/>
              </p:ext>
            </p:extLst>
          </p:nvPr>
        </p:nvGraphicFramePr>
        <p:xfrm>
          <a:off x="1449344" y="173583"/>
          <a:ext cx="9293311" cy="60754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590918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32993" y="405148"/>
            <a:ext cx="9143999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hangingPunct="0"/>
            <a:r>
              <a:rPr lang="ru-RU" sz="2200" b="1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Существовавшая практика </a:t>
            </a:r>
            <a:r>
              <a:rPr lang="ru-RU" sz="2200" b="1" dirty="0">
                <a:solidFill>
                  <a:srgbClr val="002060"/>
                </a:solidFill>
                <a:latin typeface="Arial Narrow" panose="020B0606020202030204" pitchFamily="34" charset="0"/>
              </a:rPr>
              <a:t>работы, участие в оценке механизмов управления качеством образования выявили </a:t>
            </a:r>
            <a:r>
              <a:rPr lang="ru-RU" sz="2200" b="1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следующее проблемное поле:</a:t>
            </a:r>
            <a:endParaRPr lang="ru-RU" sz="2200" b="1" dirty="0">
              <a:solidFill>
                <a:srgbClr val="002060"/>
              </a:solidFill>
              <a:latin typeface="Arial Narrow" panose="020B0606020202030204" pitchFamily="34" charset="0"/>
            </a:endParaRPr>
          </a:p>
          <a:p>
            <a:pPr lvl="1" algn="just" hangingPunct="0"/>
            <a:r>
              <a:rPr lang="ru-RU" sz="2200" b="1" dirty="0">
                <a:solidFill>
                  <a:srgbClr val="002060"/>
                </a:solidFill>
                <a:latin typeface="Arial Narrow" panose="020B0606020202030204" pitchFamily="34" charset="0"/>
              </a:rPr>
              <a:t>- методическая работа с педагогами в значительной мере передана на уровень образовательных организаций, которые, в свою очередь, опираются лишь на свой собственный опыт; </a:t>
            </a:r>
          </a:p>
          <a:p>
            <a:pPr lvl="1" algn="just" hangingPunct="0"/>
            <a:r>
              <a:rPr lang="ru-RU" sz="2200" b="1" dirty="0">
                <a:solidFill>
                  <a:srgbClr val="002060"/>
                </a:solidFill>
                <a:latin typeface="Arial Narrow" panose="020B0606020202030204" pitchFamily="34" charset="0"/>
              </a:rPr>
              <a:t>- формальная процедура организации участия педагогов в курсах повышения квалификации и аттестации без опоры на содержательный анализ кадрового состояния муниципальной системы образования.</a:t>
            </a:r>
          </a:p>
          <a:p>
            <a:endParaRPr lang="ru-RU" dirty="0"/>
          </a:p>
        </p:txBody>
      </p:sp>
      <p:pic>
        <p:nvPicPr>
          <p:cNvPr id="3" name="Picture 5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244"/>
          <a:stretch/>
        </p:blipFill>
        <p:spPr bwMode="auto">
          <a:xfrm>
            <a:off x="92417" y="3482915"/>
            <a:ext cx="4212585" cy="274100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5651" y="3482915"/>
            <a:ext cx="3654667" cy="274100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25" r="6285"/>
          <a:stretch/>
        </p:blipFill>
        <p:spPr>
          <a:xfrm>
            <a:off x="8260967" y="3482914"/>
            <a:ext cx="3725196" cy="2728202"/>
          </a:xfrm>
          <a:prstGeom prst="rect">
            <a:avLst/>
          </a:prstGeom>
          <a:effectLst>
            <a:glow rad="139700">
              <a:schemeClr val="accent4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988" y="446806"/>
            <a:ext cx="2184005" cy="2716424"/>
          </a:xfrm>
          <a:prstGeom prst="rect">
            <a:avLst/>
          </a:prstGeom>
          <a:effectLst>
            <a:softEdge rad="127000"/>
          </a:effectLst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388" y="599206"/>
            <a:ext cx="2184005" cy="2716424"/>
          </a:xfrm>
          <a:prstGeom prst="rect">
            <a:avLst/>
          </a:prstGeom>
          <a:effectLst>
            <a:softEdge rad="127000"/>
          </a:effectLst>
        </p:spPr>
      </p:pic>
    </p:spTree>
    <p:extLst>
      <p:ext uri="{BB962C8B-B14F-4D97-AF65-F5344CB8AC3E}">
        <p14:creationId xmlns:p14="http://schemas.microsoft.com/office/powerpoint/2010/main" val="404252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85544" y="2375338"/>
            <a:ext cx="9343697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hangingPunct="0"/>
            <a:r>
              <a:rPr lang="ru-RU" sz="2200" b="1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Муниципальная методическая служба является компонентом системы непрерывного педагогического образования и одновременно важной составляющей частью муниципальной образовательной системы.</a:t>
            </a:r>
          </a:p>
          <a:p>
            <a:pPr algn="just" hangingPunct="0"/>
            <a:r>
              <a:rPr lang="ru-RU" sz="2200" b="1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Эффективность деятельности муниципальной методической службы существенно зависит от степени ее наполнения актуальным содержанием, современными технологиями, методами и формами открытого образования.</a:t>
            </a:r>
          </a:p>
          <a:p>
            <a:endParaRPr lang="ru-RU" dirty="0"/>
          </a:p>
        </p:txBody>
      </p:sp>
      <p:pic>
        <p:nvPicPr>
          <p:cNvPr id="1026" name="Picture 2" descr="ᐈ Знаки восклицания фотографии, картинки знак восклицания | скачать на  Depositphotos®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600" y="2375338"/>
            <a:ext cx="2399944" cy="2399944"/>
          </a:xfrm>
          <a:prstGeom prst="rect">
            <a:avLst/>
          </a:prstGeom>
          <a:noFill/>
          <a:effectLst>
            <a:softEdge rad="127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5" name="Группа 4"/>
          <p:cNvGrpSpPr/>
          <p:nvPr/>
        </p:nvGrpSpPr>
        <p:grpSpPr>
          <a:xfrm>
            <a:off x="2039007" y="336331"/>
            <a:ext cx="9984828" cy="830318"/>
            <a:chOff x="2039007" y="336331"/>
            <a:chExt cx="9984828" cy="830318"/>
          </a:xfrm>
        </p:grpSpPr>
        <p:sp>
          <p:nvSpPr>
            <p:cNvPr id="6" name="Скругленный прямоугольник 5"/>
            <p:cNvSpPr/>
            <p:nvPr/>
          </p:nvSpPr>
          <p:spPr>
            <a:xfrm>
              <a:off x="2039007" y="336331"/>
              <a:ext cx="9984828" cy="830318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1" algn="just"/>
              <a:r>
                <a:rPr lang="ru-RU" sz="2000" b="1" dirty="0" smtClean="0">
                  <a:solidFill>
                    <a:srgbClr val="C00000"/>
                  </a:solidFill>
                  <a:latin typeface="Arial Narrow" panose="020B0606020202030204" pitchFamily="34" charset="0"/>
                </a:rPr>
                <a:t>Восстановление </a:t>
              </a:r>
              <a:r>
                <a:rPr lang="ru-RU" sz="2000" b="1" dirty="0">
                  <a:solidFill>
                    <a:srgbClr val="C00000"/>
                  </a:solidFill>
                  <a:latin typeface="Arial Narrow" panose="020B0606020202030204" pitchFamily="34" charset="0"/>
                </a:rPr>
                <a:t>и развитие структур методической службы на муниципальном уровне</a:t>
              </a:r>
            </a:p>
          </p:txBody>
        </p:sp>
        <p:sp>
          <p:nvSpPr>
            <p:cNvPr id="7" name="Семиугольник 6"/>
            <p:cNvSpPr/>
            <p:nvPr/>
          </p:nvSpPr>
          <p:spPr>
            <a:xfrm>
              <a:off x="2070538" y="522890"/>
              <a:ext cx="504496" cy="475593"/>
            </a:xfrm>
            <a:prstGeom prst="heptagon">
              <a:avLst/>
            </a:prstGeom>
            <a:solidFill>
              <a:srgbClr val="FFCC9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398690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Группа 5"/>
          <p:cNvGrpSpPr/>
          <p:nvPr/>
        </p:nvGrpSpPr>
        <p:grpSpPr>
          <a:xfrm>
            <a:off x="2039007" y="336331"/>
            <a:ext cx="9984828" cy="830318"/>
            <a:chOff x="2039007" y="336331"/>
            <a:chExt cx="9984828" cy="830318"/>
          </a:xfrm>
        </p:grpSpPr>
        <p:sp>
          <p:nvSpPr>
            <p:cNvPr id="2" name="Скругленный прямоугольник 1"/>
            <p:cNvSpPr/>
            <p:nvPr/>
          </p:nvSpPr>
          <p:spPr>
            <a:xfrm>
              <a:off x="2039007" y="336331"/>
              <a:ext cx="9984828" cy="830318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1" algn="just"/>
              <a:r>
                <a:rPr lang="ru-RU" sz="2000" b="1" dirty="0" smtClean="0">
                  <a:solidFill>
                    <a:srgbClr val="C00000"/>
                  </a:solidFill>
                  <a:latin typeface="Arial Narrow" panose="020B0606020202030204" pitchFamily="34" charset="0"/>
                </a:rPr>
                <a:t>Развитие </a:t>
              </a:r>
              <a:r>
                <a:rPr lang="ru-RU" sz="2000" b="1" dirty="0">
                  <a:solidFill>
                    <a:srgbClr val="C00000"/>
                  </a:solidFill>
                  <a:latin typeface="Arial Narrow" panose="020B0606020202030204" pitchFamily="34" charset="0"/>
                </a:rPr>
                <a:t>единой системы оценки эффективности методической службы на всех уровнях, построенной на комплексных показателях</a:t>
              </a:r>
            </a:p>
          </p:txBody>
        </p:sp>
        <p:sp>
          <p:nvSpPr>
            <p:cNvPr id="3" name="Семиугольник 2"/>
            <p:cNvSpPr/>
            <p:nvPr/>
          </p:nvSpPr>
          <p:spPr>
            <a:xfrm>
              <a:off x="2070538" y="522890"/>
              <a:ext cx="504496" cy="475593"/>
            </a:xfrm>
            <a:prstGeom prst="heptagon">
              <a:avLst/>
            </a:prstGeom>
            <a:solidFill>
              <a:srgbClr val="FFCC9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220718" y="1447801"/>
            <a:ext cx="1013197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ru-RU" b="1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Мониторинг </a:t>
            </a:r>
            <a:r>
              <a:rPr lang="ru-RU" b="1" dirty="0">
                <a:solidFill>
                  <a:srgbClr val="002060"/>
                </a:solidFill>
                <a:latin typeface="Arial Narrow" panose="020B0606020202030204" pitchFamily="34" charset="0"/>
              </a:rPr>
              <a:t>муниципальной системы методической работы в Вилюйском районе </a:t>
            </a:r>
            <a:r>
              <a:rPr lang="ru-RU" b="1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предназначен </a:t>
            </a:r>
            <a:r>
              <a:rPr lang="ru-RU" b="1" dirty="0">
                <a:solidFill>
                  <a:srgbClr val="002060"/>
                </a:solidFill>
                <a:latin typeface="Arial Narrow" panose="020B0606020202030204" pitchFamily="34" charset="0"/>
              </a:rPr>
              <a:t>для:</a:t>
            </a:r>
            <a:endParaRPr lang="ru-RU" sz="1600" b="1" dirty="0">
              <a:solidFill>
                <a:srgbClr val="002060"/>
              </a:solidFill>
              <a:latin typeface="Arial Narrow" panose="020B0606020202030204" pitchFamily="34" charset="0"/>
            </a:endParaRPr>
          </a:p>
          <a:p>
            <a:pPr marL="742950" lvl="1" indent="-285750" fontAlgn="base">
              <a:buFont typeface="Wingdings" panose="05000000000000000000" pitchFamily="2" charset="2"/>
              <a:buChar char="q"/>
            </a:pPr>
            <a:r>
              <a:rPr lang="ru-RU" b="1" dirty="0">
                <a:solidFill>
                  <a:srgbClr val="002060"/>
                </a:solidFill>
                <a:latin typeface="Arial Narrow" panose="020B0606020202030204" pitchFamily="34" charset="0"/>
              </a:rPr>
              <a:t>объективного информационного отражения состояния муниципальной системы методической работы, </a:t>
            </a:r>
            <a:endParaRPr lang="ru-RU" sz="1600" b="1" dirty="0">
              <a:solidFill>
                <a:srgbClr val="002060"/>
              </a:solidFill>
              <a:latin typeface="Arial Narrow" panose="020B0606020202030204" pitchFamily="34" charset="0"/>
            </a:endParaRPr>
          </a:p>
          <a:p>
            <a:pPr marL="742950" lvl="1" indent="-285750" fontAlgn="base">
              <a:buFont typeface="Wingdings" panose="05000000000000000000" pitchFamily="2" charset="2"/>
              <a:buChar char="q"/>
            </a:pPr>
            <a:r>
              <a:rPr lang="ru-RU" b="1" dirty="0">
                <a:solidFill>
                  <a:srgbClr val="002060"/>
                </a:solidFill>
                <a:latin typeface="Arial Narrow" panose="020B0606020202030204" pitchFamily="34" charset="0"/>
              </a:rPr>
              <a:t>аналитического обобщения результатов методической работы образовательных организаций, </a:t>
            </a:r>
            <a:endParaRPr lang="ru-RU" sz="1600" b="1" dirty="0">
              <a:solidFill>
                <a:srgbClr val="002060"/>
              </a:solidFill>
              <a:latin typeface="Arial Narrow" panose="020B0606020202030204" pitchFamily="34" charset="0"/>
            </a:endParaRPr>
          </a:p>
          <a:p>
            <a:pPr marL="742950" lvl="1" indent="-285750" fontAlgn="base">
              <a:buFont typeface="Wingdings" panose="05000000000000000000" pitchFamily="2" charset="2"/>
              <a:buChar char="q"/>
            </a:pPr>
            <a:r>
              <a:rPr lang="ru-RU" b="1" dirty="0">
                <a:solidFill>
                  <a:srgbClr val="002060"/>
                </a:solidFill>
                <a:latin typeface="Arial Narrow" panose="020B0606020202030204" pitchFamily="34" charset="0"/>
              </a:rPr>
              <a:t>методического сопровождения профессионального развития педагогических и руководящих работников на основе статистических данных, </a:t>
            </a:r>
            <a:endParaRPr lang="ru-RU" sz="1600" b="1" dirty="0">
              <a:solidFill>
                <a:srgbClr val="002060"/>
              </a:solidFill>
              <a:latin typeface="Arial Narrow" panose="020B0606020202030204" pitchFamily="34" charset="0"/>
            </a:endParaRPr>
          </a:p>
          <a:p>
            <a:pPr marL="742950" lvl="1" indent="-285750">
              <a:buFont typeface="Wingdings" panose="05000000000000000000" pitchFamily="2" charset="2"/>
              <a:buChar char="q"/>
            </a:pPr>
            <a:r>
              <a:rPr lang="ru-RU" b="1" dirty="0">
                <a:solidFill>
                  <a:srgbClr val="002060"/>
                </a:solidFill>
                <a:latin typeface="Arial Narrow" panose="020B0606020202030204" pitchFamily="34" charset="0"/>
              </a:rPr>
              <a:t>разработки прогноза обеспечения и развития системы образования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114097" y="3479126"/>
            <a:ext cx="1076259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just" fontAlgn="base"/>
            <a:r>
              <a:rPr lang="ru-RU" b="1" dirty="0">
                <a:solidFill>
                  <a:srgbClr val="C00000"/>
                </a:solidFill>
                <a:latin typeface="Arial Narrow" panose="020B0606020202030204" pitchFamily="34" charset="0"/>
              </a:rPr>
              <a:t>Цель мониторинга </a:t>
            </a:r>
            <a:r>
              <a:rPr lang="ru-RU" b="1" dirty="0">
                <a:solidFill>
                  <a:srgbClr val="002060"/>
                </a:solidFill>
                <a:latin typeface="Arial Narrow" panose="020B0606020202030204" pitchFamily="34" charset="0"/>
                <a:sym typeface="Symbol" panose="05050102010706020507" pitchFamily="18" charset="2"/>
              </a:rPr>
              <a:t></a:t>
            </a:r>
            <a:r>
              <a:rPr lang="ru-RU" b="1" dirty="0">
                <a:solidFill>
                  <a:srgbClr val="002060"/>
                </a:solidFill>
                <a:latin typeface="Arial Narrow" panose="020B0606020202030204" pitchFamily="34" charset="0"/>
              </a:rPr>
              <a:t> получение объективной и достоверной информации о муниципальной системе методической работы.</a:t>
            </a:r>
          </a:p>
          <a:p>
            <a:pPr lvl="1" algn="just" fontAlgn="base"/>
            <a:r>
              <a:rPr lang="ru-RU" b="1" dirty="0">
                <a:solidFill>
                  <a:srgbClr val="C00000"/>
                </a:solidFill>
                <a:latin typeface="Arial Narrow" panose="020B0606020202030204" pitchFamily="34" charset="0"/>
              </a:rPr>
              <a:t>Задачи мониторинга</a:t>
            </a:r>
            <a:r>
              <a:rPr lang="ru-RU" b="1" dirty="0">
                <a:solidFill>
                  <a:srgbClr val="002060"/>
                </a:solidFill>
                <a:latin typeface="Arial Narrow" panose="020B0606020202030204" pitchFamily="34" charset="0"/>
              </a:rPr>
              <a:t>:</a:t>
            </a:r>
          </a:p>
          <a:p>
            <a:pPr marL="1200150" lvl="2" indent="-285750" algn="just" fontAlgn="base">
              <a:buFont typeface="Wingdings" panose="05000000000000000000" pitchFamily="2" charset="2"/>
              <a:buChar char="q"/>
            </a:pPr>
            <a:r>
              <a:rPr lang="ru-RU" b="1" dirty="0">
                <a:solidFill>
                  <a:srgbClr val="002060"/>
                </a:solidFill>
                <a:latin typeface="Arial Narrow" panose="020B0606020202030204" pitchFamily="34" charset="0"/>
              </a:rPr>
              <a:t>Определить проблемы и трудности в организации методической работы, методического сопровождения педагогов в образовательных организациях;</a:t>
            </a:r>
          </a:p>
          <a:p>
            <a:pPr marL="1200150" lvl="2" indent="-285750" algn="just" fontAlgn="base">
              <a:buFont typeface="Wingdings" panose="05000000000000000000" pitchFamily="2" charset="2"/>
              <a:buChar char="q"/>
            </a:pPr>
            <a:r>
              <a:rPr lang="ru-RU" b="1" dirty="0">
                <a:solidFill>
                  <a:srgbClr val="002060"/>
                </a:solidFill>
                <a:latin typeface="Arial Narrow" panose="020B0606020202030204" pitchFamily="34" charset="0"/>
              </a:rPr>
              <a:t>Выявить наиболее эффективные практики организации методической работы в образовательных организациях;</a:t>
            </a:r>
          </a:p>
          <a:p>
            <a:pPr marL="1200150" lvl="2" indent="-285750" algn="just" fontAlgn="base">
              <a:buFont typeface="Wingdings" panose="05000000000000000000" pitchFamily="2" charset="2"/>
              <a:buChar char="q"/>
            </a:pPr>
            <a:r>
              <a:rPr lang="ru-RU" b="1" dirty="0">
                <a:solidFill>
                  <a:srgbClr val="002060"/>
                </a:solidFill>
                <a:latin typeface="Arial Narrow" panose="020B0606020202030204" pitchFamily="34" charset="0"/>
              </a:rPr>
              <a:t>Способствовать развитию мотивации к поиску новых форм и содержания методической работы в образовательных организациях, поддержки молодых педагогов и системы наставничества, школьных, улусных методических объединений и профессиональных сообществ педагогов, сетевого взаимодействия.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28825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61848" y="1282263"/>
            <a:ext cx="10710041" cy="42319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fontAlgn="base"/>
            <a:r>
              <a:rPr lang="ru-RU" b="1" dirty="0">
                <a:solidFill>
                  <a:srgbClr val="C00000"/>
                </a:solidFill>
                <a:latin typeface="Arial Narrow" panose="020B0606020202030204" pitchFamily="34" charset="0"/>
              </a:rPr>
              <a:t>Основными показателями </a:t>
            </a:r>
            <a:r>
              <a:rPr lang="ru-RU" b="1" dirty="0">
                <a:solidFill>
                  <a:srgbClr val="002060"/>
                </a:solidFill>
                <a:latin typeface="Arial Narrow" panose="020B0606020202030204" pitchFamily="34" charset="0"/>
              </a:rPr>
              <a:t>мониторинга являются:</a:t>
            </a:r>
          </a:p>
          <a:p>
            <a:pPr marL="1200150" lvl="2" indent="-285750" algn="just" fontAlgn="base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ru-RU" b="1" dirty="0">
                <a:solidFill>
                  <a:srgbClr val="002060"/>
                </a:solidFill>
                <a:latin typeface="Arial Narrow" panose="020B0606020202030204" pitchFamily="34" charset="0"/>
              </a:rPr>
              <a:t>соответствие содержания и организации методической работы специфике образовательных организаций;</a:t>
            </a:r>
          </a:p>
          <a:p>
            <a:pPr marL="1200150" lvl="2" indent="-285750" algn="just" fontAlgn="base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ru-RU" b="1" dirty="0">
                <a:solidFill>
                  <a:srgbClr val="002060"/>
                </a:solidFill>
                <a:latin typeface="Arial Narrow" panose="020B0606020202030204" pitchFamily="34" charset="0"/>
              </a:rPr>
              <a:t>наличие системы поддержки молодых педагогов и системы наставничества;</a:t>
            </a:r>
          </a:p>
          <a:p>
            <a:pPr marL="1200150" lvl="2" indent="-285750" algn="just" fontAlgn="base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ru-RU" b="1" dirty="0">
                <a:solidFill>
                  <a:srgbClr val="002060"/>
                </a:solidFill>
                <a:latin typeface="Arial Narrow" panose="020B0606020202030204" pitchFamily="34" charset="0"/>
              </a:rPr>
              <a:t>взаимодействие со школьными, улусными методическими объединениями, профессиональными сообществами педагогов и муниципальным (опорным) центром дополнительного образования;</a:t>
            </a:r>
          </a:p>
          <a:p>
            <a:pPr marL="1200150" lvl="2" indent="-285750" algn="just" fontAlgn="base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ru-RU" b="1" dirty="0">
                <a:solidFill>
                  <a:srgbClr val="002060"/>
                </a:solidFill>
                <a:latin typeface="Arial Narrow" panose="020B0606020202030204" pitchFamily="34" charset="0"/>
              </a:rPr>
              <a:t>наличие системы аналитической деятельности;</a:t>
            </a:r>
          </a:p>
          <a:p>
            <a:pPr marL="1200150" lvl="2" indent="-285750" algn="just" fontAlgn="base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ru-RU" b="1" dirty="0">
                <a:solidFill>
                  <a:srgbClr val="002060"/>
                </a:solidFill>
                <a:latin typeface="Arial Narrow" panose="020B0606020202030204" pitchFamily="34" charset="0"/>
              </a:rPr>
              <a:t>наличие управленческих решений по результатам анализа деятельности школьных, улусных методических объединений на уровне муниципального образования;</a:t>
            </a:r>
          </a:p>
          <a:p>
            <a:pPr marL="1200150" lvl="2" indent="-285750" algn="just" fontAlgn="base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ru-RU" b="1" dirty="0">
                <a:solidFill>
                  <a:srgbClr val="002060"/>
                </a:solidFill>
                <a:latin typeface="Arial Narrow" panose="020B0606020202030204" pitchFamily="34" charset="0"/>
              </a:rPr>
              <a:t>наличие мониторинга показателей системы методической работы на уровне образовательных организаций;</a:t>
            </a:r>
          </a:p>
          <a:p>
            <a:pPr marL="1200150" lvl="2" indent="-285750" algn="just" fontAlgn="base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ru-RU" b="1" dirty="0">
                <a:solidFill>
                  <a:srgbClr val="002060"/>
                </a:solidFill>
                <a:latin typeface="Arial Narrow" panose="020B0606020202030204" pitchFamily="34" charset="0"/>
              </a:rPr>
              <a:t>организация работы по инновационному развитию системы образования.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028397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2039007" y="336331"/>
            <a:ext cx="9984828" cy="830318"/>
            <a:chOff x="2039007" y="336331"/>
            <a:chExt cx="9984828" cy="830318"/>
          </a:xfrm>
        </p:grpSpPr>
        <p:sp>
          <p:nvSpPr>
            <p:cNvPr id="3" name="Скругленный прямоугольник 2"/>
            <p:cNvSpPr/>
            <p:nvPr/>
          </p:nvSpPr>
          <p:spPr>
            <a:xfrm>
              <a:off x="2039007" y="336331"/>
              <a:ext cx="9984828" cy="830318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1" algn="just"/>
              <a:r>
                <a:rPr lang="ru-RU" sz="2000" b="1" dirty="0" smtClean="0">
                  <a:solidFill>
                    <a:srgbClr val="C00000"/>
                  </a:solidFill>
                  <a:latin typeface="Arial Narrow" panose="020B0606020202030204" pitchFamily="34" charset="0"/>
                </a:rPr>
                <a:t>Количественный и качественный состав педагогических работников в ОО</a:t>
              </a:r>
              <a:endParaRPr lang="ru-RU" sz="2000" b="1" dirty="0">
                <a:solidFill>
                  <a:srgbClr val="C00000"/>
                </a:solidFill>
                <a:latin typeface="Arial Narrow" panose="020B0606020202030204" pitchFamily="34" charset="0"/>
              </a:endParaRPr>
            </a:p>
          </p:txBody>
        </p:sp>
        <p:sp>
          <p:nvSpPr>
            <p:cNvPr id="4" name="Семиугольник 3"/>
            <p:cNvSpPr/>
            <p:nvPr/>
          </p:nvSpPr>
          <p:spPr>
            <a:xfrm>
              <a:off x="2070538" y="522890"/>
              <a:ext cx="504496" cy="475593"/>
            </a:xfrm>
            <a:prstGeom prst="heptagon">
              <a:avLst/>
            </a:prstGeom>
            <a:solidFill>
              <a:srgbClr val="FFCC9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</p:grp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4CBE2089-40DD-4EEA-8305-BB2E85053C5F}"/>
              </a:ext>
            </a:extLst>
          </p:cNvPr>
          <p:cNvSpPr/>
          <p:nvPr/>
        </p:nvSpPr>
        <p:spPr>
          <a:xfrm>
            <a:off x="606639" y="4151923"/>
            <a:ext cx="2063279" cy="89627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239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xmlns="" id="{A3923047-99D4-470A-88D9-848A6CC8163F}"/>
              </a:ext>
            </a:extLst>
          </p:cNvPr>
          <p:cNvSpPr/>
          <p:nvPr/>
        </p:nvSpPr>
        <p:spPr>
          <a:xfrm>
            <a:off x="3516300" y="3661926"/>
            <a:ext cx="2049809" cy="489997"/>
          </a:xfrm>
          <a:prstGeom prst="rect">
            <a:avLst/>
          </a:prstGeom>
          <a:solidFill>
            <a:srgbClr val="1AEC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>
              <a:solidFill>
                <a:prstClr val="white"/>
              </a:solidFill>
            </a:endParaRPr>
          </a:p>
          <a:p>
            <a:pPr algn="ctr"/>
            <a:r>
              <a:rPr lang="ru-RU" dirty="0" smtClean="0">
                <a:solidFill>
                  <a:prstClr val="white"/>
                </a:solidFill>
              </a:rPr>
              <a:t> 1 категория</a:t>
            </a:r>
            <a:endParaRPr lang="ru-RU" dirty="0">
              <a:solidFill>
                <a:prstClr val="white"/>
              </a:solidFill>
            </a:endParaRPr>
          </a:p>
          <a:p>
            <a:pPr algn="ctr"/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xmlns="" id="{4CBE2089-40DD-4EEA-8305-BB2E85053C5F}"/>
              </a:ext>
            </a:extLst>
          </p:cNvPr>
          <p:cNvSpPr/>
          <p:nvPr/>
        </p:nvSpPr>
        <p:spPr>
          <a:xfrm>
            <a:off x="3502830" y="4151923"/>
            <a:ext cx="2063279" cy="896278"/>
          </a:xfrm>
          <a:prstGeom prst="rect">
            <a:avLst/>
          </a:prstGeom>
          <a:solidFill>
            <a:srgbClr val="4CA4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prstClr val="white"/>
                </a:solidFill>
              </a:rPr>
              <a:t>278</a:t>
            </a: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xmlns="" id="{A3923047-99D4-470A-88D9-848A6CC8163F}"/>
              </a:ext>
            </a:extLst>
          </p:cNvPr>
          <p:cNvSpPr/>
          <p:nvPr/>
        </p:nvSpPr>
        <p:spPr>
          <a:xfrm>
            <a:off x="630027" y="3661926"/>
            <a:ext cx="2049809" cy="489997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 dirty="0" smtClean="0">
              <a:solidFill>
                <a:prstClr val="white"/>
              </a:solidFill>
            </a:endParaRPr>
          </a:p>
          <a:p>
            <a:pPr algn="ctr"/>
            <a:r>
              <a:rPr lang="ru-RU" sz="1600" dirty="0" smtClean="0">
                <a:solidFill>
                  <a:prstClr val="white"/>
                </a:solidFill>
              </a:rPr>
              <a:t>Высшая </a:t>
            </a:r>
            <a:r>
              <a:rPr lang="ru-RU" sz="1600" dirty="0">
                <a:solidFill>
                  <a:prstClr val="white"/>
                </a:solidFill>
              </a:rPr>
              <a:t>категория</a:t>
            </a:r>
          </a:p>
          <a:p>
            <a:pPr algn="ctr"/>
            <a:endParaRPr lang="ru-RU" sz="1600" dirty="0">
              <a:solidFill>
                <a:prstClr val="white"/>
              </a:solidFill>
            </a:endParaRP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xmlns="" id="{4CBE2089-40DD-4EEA-8305-BB2E85053C5F}"/>
              </a:ext>
            </a:extLst>
          </p:cNvPr>
          <p:cNvSpPr/>
          <p:nvPr/>
        </p:nvSpPr>
        <p:spPr>
          <a:xfrm>
            <a:off x="6202723" y="4151923"/>
            <a:ext cx="2063279" cy="896278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prstClr val="white"/>
                </a:solidFill>
              </a:rPr>
              <a:t>224</a:t>
            </a: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xmlns="" id="{4CBE2089-40DD-4EEA-8305-BB2E85053C5F}"/>
              </a:ext>
            </a:extLst>
          </p:cNvPr>
          <p:cNvSpPr/>
          <p:nvPr/>
        </p:nvSpPr>
        <p:spPr>
          <a:xfrm>
            <a:off x="9025130" y="4151923"/>
            <a:ext cx="2063279" cy="89627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109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xmlns="" id="{A3923047-99D4-470A-88D9-848A6CC8163F}"/>
              </a:ext>
            </a:extLst>
          </p:cNvPr>
          <p:cNvSpPr/>
          <p:nvPr/>
        </p:nvSpPr>
        <p:spPr>
          <a:xfrm>
            <a:off x="9025130" y="3661926"/>
            <a:ext cx="2049809" cy="489997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prstClr val="white"/>
                </a:solidFill>
              </a:rPr>
              <a:t>Без категории</a:t>
            </a: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xmlns="" id="{A3923047-99D4-470A-88D9-848A6CC8163F}"/>
              </a:ext>
            </a:extLst>
          </p:cNvPr>
          <p:cNvSpPr/>
          <p:nvPr/>
        </p:nvSpPr>
        <p:spPr>
          <a:xfrm>
            <a:off x="6216193" y="3642516"/>
            <a:ext cx="2049809" cy="489997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>
              <a:solidFill>
                <a:prstClr val="white"/>
              </a:solidFill>
            </a:endParaRPr>
          </a:p>
          <a:p>
            <a:pPr algn="ctr"/>
            <a:r>
              <a:rPr lang="ru-RU" dirty="0" smtClean="0">
                <a:solidFill>
                  <a:prstClr val="white"/>
                </a:solidFill>
              </a:rPr>
              <a:t>СЗД</a:t>
            </a:r>
            <a:endParaRPr lang="ru-RU" dirty="0">
              <a:solidFill>
                <a:prstClr val="white"/>
              </a:solidFill>
            </a:endParaRPr>
          </a:p>
          <a:p>
            <a:pPr algn="ctr"/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xmlns="" id="{4CBE2089-40DD-4EEA-8305-BB2E85053C5F}"/>
              </a:ext>
            </a:extLst>
          </p:cNvPr>
          <p:cNvSpPr/>
          <p:nvPr/>
        </p:nvSpPr>
        <p:spPr>
          <a:xfrm>
            <a:off x="4968142" y="2085316"/>
            <a:ext cx="2063279" cy="896278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prstClr val="white"/>
                </a:solidFill>
              </a:rPr>
              <a:t>807</a:t>
            </a: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xmlns="" id="{A3923047-99D4-470A-88D9-848A6CC8163F}"/>
              </a:ext>
            </a:extLst>
          </p:cNvPr>
          <p:cNvSpPr/>
          <p:nvPr/>
        </p:nvSpPr>
        <p:spPr>
          <a:xfrm>
            <a:off x="4974876" y="1578388"/>
            <a:ext cx="2049809" cy="489997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prstClr val="white"/>
              </a:solidFill>
            </a:endParaRPr>
          </a:p>
          <a:p>
            <a:pPr algn="ctr"/>
            <a:r>
              <a:rPr lang="ru-RU" sz="1400" dirty="0">
                <a:solidFill>
                  <a:prstClr val="white"/>
                </a:solidFill>
              </a:rPr>
              <a:t>Всего педагогических работников</a:t>
            </a:r>
          </a:p>
          <a:p>
            <a:pPr algn="ctr"/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xmlns="" id="{4CBE2089-40DD-4EEA-8305-BB2E85053C5F}"/>
              </a:ext>
            </a:extLst>
          </p:cNvPr>
          <p:cNvSpPr/>
          <p:nvPr/>
        </p:nvSpPr>
        <p:spPr>
          <a:xfrm>
            <a:off x="1291146" y="2085474"/>
            <a:ext cx="2063279" cy="89627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prstClr val="white"/>
                </a:solidFill>
              </a:rPr>
              <a:t>53</a:t>
            </a: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xmlns="" id="{A3923047-99D4-470A-88D9-848A6CC8163F}"/>
              </a:ext>
            </a:extLst>
          </p:cNvPr>
          <p:cNvSpPr/>
          <p:nvPr/>
        </p:nvSpPr>
        <p:spPr>
          <a:xfrm>
            <a:off x="1304616" y="1597657"/>
            <a:ext cx="2049809" cy="489997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prstClr val="white"/>
                </a:solidFill>
              </a:rPr>
              <a:t>Молодые педагоги</a:t>
            </a:r>
            <a:endParaRPr lang="ru-RU" sz="1600" dirty="0">
              <a:solidFill>
                <a:prstClr val="white"/>
              </a:solidFill>
            </a:endParaRPr>
          </a:p>
          <a:p>
            <a:pPr algn="ctr"/>
            <a:endParaRPr lang="ru-RU" sz="1600" dirty="0">
              <a:solidFill>
                <a:prstClr val="white"/>
              </a:solidFill>
            </a:endParaRPr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xmlns="" id="{4CBE2089-40DD-4EEA-8305-BB2E85053C5F}"/>
              </a:ext>
            </a:extLst>
          </p:cNvPr>
          <p:cNvSpPr/>
          <p:nvPr/>
        </p:nvSpPr>
        <p:spPr>
          <a:xfrm>
            <a:off x="8488289" y="2087654"/>
            <a:ext cx="2063279" cy="896278"/>
          </a:xfrm>
          <a:prstGeom prst="rect">
            <a:avLst/>
          </a:prstGeom>
          <a:solidFill>
            <a:srgbClr val="0B6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prstClr val="white"/>
                </a:solidFill>
              </a:rPr>
              <a:t>98</a:t>
            </a: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xmlns="" id="{A3923047-99D4-470A-88D9-848A6CC8163F}"/>
              </a:ext>
            </a:extLst>
          </p:cNvPr>
          <p:cNvSpPr/>
          <p:nvPr/>
        </p:nvSpPr>
        <p:spPr>
          <a:xfrm>
            <a:off x="8488289" y="1597657"/>
            <a:ext cx="2049809" cy="489997"/>
          </a:xfrm>
          <a:prstGeom prst="rect">
            <a:avLst/>
          </a:prstGeom>
          <a:solidFill>
            <a:srgbClr val="0BD9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 dirty="0" smtClean="0">
              <a:solidFill>
                <a:prstClr val="white"/>
              </a:solidFill>
            </a:endParaRPr>
          </a:p>
          <a:p>
            <a:pPr algn="ctr"/>
            <a:r>
              <a:rPr lang="ru-RU" sz="1600" dirty="0" smtClean="0">
                <a:solidFill>
                  <a:prstClr val="white"/>
                </a:solidFill>
              </a:rPr>
              <a:t>АУП</a:t>
            </a:r>
            <a:endParaRPr lang="ru-RU" sz="1600" dirty="0">
              <a:solidFill>
                <a:prstClr val="white"/>
              </a:solidFill>
            </a:endParaRPr>
          </a:p>
          <a:p>
            <a:pPr algn="ctr"/>
            <a:endParaRPr lang="ru-RU" sz="16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7832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8988872"/>
              </p:ext>
            </p:extLst>
          </p:nvPr>
        </p:nvGraphicFramePr>
        <p:xfrm>
          <a:off x="1469571" y="175986"/>
          <a:ext cx="9296400" cy="607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12087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/>
        </p:nvGraphicFramePr>
        <p:xfrm>
          <a:off x="1447800" y="393700"/>
          <a:ext cx="9296400" cy="607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274268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6135067"/>
              </p:ext>
            </p:extLst>
          </p:nvPr>
        </p:nvGraphicFramePr>
        <p:xfrm>
          <a:off x="1491343" y="0"/>
          <a:ext cx="9296400" cy="607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54193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Ретро">
  <a:themeElements>
    <a:clrScheme name="Ретро">
      <a:dk1>
        <a:sysClr val="windowText" lastClr="000000"/>
      </a:dk1>
      <a:lt1>
        <a:sysClr val="window" lastClr="FFFFFF"/>
      </a:lt1>
      <a:dk2>
        <a:srgbClr val="514949"/>
      </a:dk2>
      <a:lt2>
        <a:srgbClr val="E1E1DB"/>
      </a:lt2>
      <a:accent1>
        <a:srgbClr val="9DBFBE"/>
      </a:accent1>
      <a:accent2>
        <a:srgbClr val="DB8631"/>
      </a:accent2>
      <a:accent3>
        <a:srgbClr val="E3CC5A"/>
      </a:accent3>
      <a:accent4>
        <a:srgbClr val="ACADA8"/>
      </a:accent4>
      <a:accent5>
        <a:srgbClr val="927C61"/>
      </a:accent5>
      <a:accent6>
        <a:srgbClr val="B3B435"/>
      </a:accent6>
      <a:hlink>
        <a:srgbClr val="0000FF"/>
      </a:hlink>
      <a:folHlink>
        <a:srgbClr val="800080"/>
      </a:folHlink>
    </a:clrScheme>
    <a:fontScheme name="Ретро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Retrospect" id="{5F128B03-DCCA-4EEB-AB3B-CF2899314A46}" vid="{243AF7DC-D15B-41C0-AE81-23980D1B9FC4}"/>
    </a:ext>
  </a:extLst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0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8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9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628</TotalTime>
  <Words>447</Words>
  <Application>Microsoft Office PowerPoint</Application>
  <PresentationFormat>Произвольный</PresentationFormat>
  <Paragraphs>70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Ретро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Семенова НМ</cp:lastModifiedBy>
  <cp:revision>30</cp:revision>
  <dcterms:created xsi:type="dcterms:W3CDTF">2021-01-26T03:05:31Z</dcterms:created>
  <dcterms:modified xsi:type="dcterms:W3CDTF">2021-02-05T06:21:54Z</dcterms:modified>
</cp:coreProperties>
</file>