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1" r:id="rId2"/>
    <p:sldId id="314" r:id="rId3"/>
    <p:sldId id="306" r:id="rId4"/>
    <p:sldId id="285" r:id="rId5"/>
    <p:sldId id="307" r:id="rId6"/>
    <p:sldId id="322" r:id="rId7"/>
    <p:sldId id="315" r:id="rId8"/>
    <p:sldId id="316" r:id="rId9"/>
    <p:sldId id="324" r:id="rId10"/>
    <p:sldId id="325" r:id="rId11"/>
    <p:sldId id="317" r:id="rId12"/>
    <p:sldId id="318" r:id="rId13"/>
    <p:sldId id="319" r:id="rId14"/>
    <p:sldId id="320" r:id="rId15"/>
    <p:sldId id="321" r:id="rId16"/>
    <p:sldId id="323" r:id="rId17"/>
    <p:sldId id="299" r:id="rId18"/>
    <p:sldId id="28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63" autoAdjust="0"/>
    <p:restoredTop sz="94660"/>
  </p:normalViewPr>
  <p:slideViewPr>
    <p:cSldViewPr>
      <p:cViewPr varScale="1">
        <p:scale>
          <a:sx n="103" d="100"/>
          <a:sy n="103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738279-7EA2-4832-8404-43D479E9D775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45BB5E-29D1-4574-8F51-8F10651C5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7C2BB-FD80-4226-9447-2B2333C2A0E7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5BD8-4A9C-4A25-AA9B-259AF2787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205F-3A63-4801-B32A-67ADD02C53A6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6E9E-8077-4CF9-8DD5-6A22202CC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6613-7A33-430B-89FB-29745F7EA144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9F7B-1CF6-4A0C-84F6-FD42928D7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E102F-7093-4CFB-B57E-B54A8FD79085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F3500-E59F-4151-8374-283103CB3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EA94-5318-4059-BD32-68CDF3C6DD2B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49279-3ECA-4E72-A555-E3551FF7D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C43F0-F249-4DE9-A0B3-677FEF02903D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9B769-8F8E-4D48-BE5D-1DDD2D6E1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9BB9-9A1E-4C37-9EA4-53FE7FBA8E5E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F6F26-93C7-49E0-81C4-2B2B399C2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4A8D7-4FA4-41C8-82CF-3E139C604454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A123-E6EA-4273-B1E0-9C36F9C19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EB3B6-82C0-4D6B-BE2F-00135E1A00D7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482F-BEDE-49A7-A5EA-84DE4B7CC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65A3-344D-4BBE-8C02-7660DC8F023F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63A51-8F56-4B8F-B2C7-A0A4F617C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17D0-8030-449A-8CBB-68B6593C59BB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F8059-D3E2-49E3-B738-06C7B42DB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F1DC7C-451B-4B45-A6F6-0AC6C484592E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6C5C2-98B5-457D-9521-83F1A7352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fioco.ru/antiri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147050" cy="1368412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работы со школами с низкими образовательными результатами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(итоги года)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эмблема вил школ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785794"/>
            <a:ext cx="1323806" cy="1143008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86182" y="6072206"/>
            <a:ext cx="184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928670"/>
          <a:ext cx="8001054" cy="1571634"/>
        </p:xfrm>
        <a:graphic>
          <a:graphicData uri="http://schemas.openxmlformats.org/drawingml/2006/table">
            <a:tbl>
              <a:tblPr/>
              <a:tblGrid>
                <a:gridCol w="409982"/>
                <a:gridCol w="275456"/>
                <a:gridCol w="281863"/>
                <a:gridCol w="275456"/>
                <a:gridCol w="301080"/>
                <a:gridCol w="273322"/>
                <a:gridCol w="275456"/>
                <a:gridCol w="298945"/>
                <a:gridCol w="281863"/>
                <a:gridCol w="409982"/>
                <a:gridCol w="273322"/>
                <a:gridCol w="409982"/>
                <a:gridCol w="273322"/>
                <a:gridCol w="409982"/>
                <a:gridCol w="249832"/>
                <a:gridCol w="409982"/>
                <a:gridCol w="249832"/>
                <a:gridCol w="256239"/>
                <a:gridCol w="247698"/>
                <a:gridCol w="247698"/>
                <a:gridCol w="249832"/>
                <a:gridCol w="409982"/>
                <a:gridCol w="409982"/>
                <a:gridCol w="409982"/>
                <a:gridCol w="409982"/>
              </a:tblGrid>
              <a:tr h="176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Кюлетская</a:t>
                      </a: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92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28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38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 яз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72,7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27,2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14,2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58,3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43,9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6192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72,7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18,1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77,7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90,9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11,1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57,1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98,1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43,4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6192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 яз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88,8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90,9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95,9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41,2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714620"/>
          <a:ext cx="8001054" cy="1500196"/>
        </p:xfrm>
        <a:graphic>
          <a:graphicData uri="http://schemas.openxmlformats.org/drawingml/2006/table">
            <a:tbl>
              <a:tblPr/>
              <a:tblGrid>
                <a:gridCol w="409982"/>
                <a:gridCol w="275456"/>
                <a:gridCol w="281863"/>
                <a:gridCol w="275456"/>
                <a:gridCol w="301080"/>
                <a:gridCol w="273322"/>
                <a:gridCol w="275456"/>
                <a:gridCol w="298945"/>
                <a:gridCol w="281863"/>
                <a:gridCol w="409982"/>
                <a:gridCol w="273322"/>
                <a:gridCol w="409982"/>
                <a:gridCol w="273322"/>
                <a:gridCol w="409982"/>
                <a:gridCol w="249832"/>
                <a:gridCol w="409982"/>
                <a:gridCol w="249832"/>
                <a:gridCol w="256239"/>
                <a:gridCol w="247698"/>
                <a:gridCol w="247698"/>
                <a:gridCol w="249832"/>
                <a:gridCol w="409982"/>
                <a:gridCol w="409982"/>
                <a:gridCol w="409982"/>
                <a:gridCol w="409982"/>
              </a:tblGrid>
              <a:tr h="1524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Кюлетская</a:t>
                      </a: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5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72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918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 яз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245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77,7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88,8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81,9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5245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 яз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68,7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68,2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43,7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35,5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500570"/>
          <a:ext cx="7786747" cy="1571636"/>
        </p:xfrm>
        <a:graphic>
          <a:graphicData uri="http://schemas.openxmlformats.org/drawingml/2006/table">
            <a:tbl>
              <a:tblPr/>
              <a:tblGrid>
                <a:gridCol w="314616"/>
                <a:gridCol w="64799"/>
                <a:gridCol w="92509"/>
                <a:gridCol w="192887"/>
                <a:gridCol w="278909"/>
                <a:gridCol w="304855"/>
                <a:gridCol w="276749"/>
                <a:gridCol w="278909"/>
                <a:gridCol w="302693"/>
                <a:gridCol w="285396"/>
                <a:gridCol w="415122"/>
                <a:gridCol w="276749"/>
                <a:gridCol w="415122"/>
                <a:gridCol w="276749"/>
                <a:gridCol w="415122"/>
                <a:gridCol w="252964"/>
                <a:gridCol w="415122"/>
                <a:gridCol w="252964"/>
                <a:gridCol w="259451"/>
                <a:gridCol w="250804"/>
                <a:gridCol w="250804"/>
                <a:gridCol w="252964"/>
                <a:gridCol w="415122"/>
                <a:gridCol w="415122"/>
                <a:gridCol w="415122"/>
                <a:gridCol w="415122"/>
              </a:tblGrid>
              <a:tr h="2101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Мастахская</a:t>
                      </a: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314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44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 яз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39,8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1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1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 яз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93,9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714356"/>
            <a:ext cx="3781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428736"/>
          <a:ext cx="3786215" cy="2316222"/>
        </p:xfrm>
        <a:graphic>
          <a:graphicData uri="http://schemas.openxmlformats.org/drawingml/2006/table">
            <a:tbl>
              <a:tblPr/>
              <a:tblGrid>
                <a:gridCol w="757243"/>
                <a:gridCol w="757243"/>
                <a:gridCol w="757243"/>
                <a:gridCol w="757243"/>
                <a:gridCol w="757243"/>
              </a:tblGrid>
              <a:tr h="1814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91,5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88,6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23,75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55,4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ОКР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БИОЛ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31,25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ОБЩ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56,5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ГЕОГ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30,75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ХИМ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14480" y="1071546"/>
            <a:ext cx="1731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Жемконская СОШ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1071546"/>
            <a:ext cx="16855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Бекчегинская СОШ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94860" y="1428736"/>
          <a:ext cx="4263421" cy="2313432"/>
        </p:xfrm>
        <a:graphic>
          <a:graphicData uri="http://schemas.openxmlformats.org/drawingml/2006/table">
            <a:tbl>
              <a:tblPr/>
              <a:tblGrid>
                <a:gridCol w="1289024"/>
                <a:gridCol w="773057"/>
                <a:gridCol w="733780"/>
                <a:gridCol w="733780"/>
                <a:gridCol w="733780"/>
              </a:tblGrid>
              <a:tr h="1845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42976" y="3714752"/>
            <a:ext cx="14847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 Кюлетская СОШ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5" y="4071942"/>
          <a:ext cx="3786215" cy="2103120"/>
        </p:xfrm>
        <a:graphic>
          <a:graphicData uri="http://schemas.openxmlformats.org/drawingml/2006/table">
            <a:tbl>
              <a:tblPr/>
              <a:tblGrid>
                <a:gridCol w="757243"/>
                <a:gridCol w="757243"/>
                <a:gridCol w="757243"/>
                <a:gridCol w="757243"/>
                <a:gridCol w="757243"/>
              </a:tblGrid>
              <a:tr h="2000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ОМ-4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ОБЩ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ГЕО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3714752"/>
            <a:ext cx="14959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Лекеченская СОШ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43438" y="4071943"/>
          <a:ext cx="4143403" cy="2143141"/>
        </p:xfrm>
        <a:graphic>
          <a:graphicData uri="http://schemas.openxmlformats.org/drawingml/2006/table">
            <a:tbl>
              <a:tblPr/>
              <a:tblGrid>
                <a:gridCol w="1509187"/>
                <a:gridCol w="658554"/>
                <a:gridCol w="658554"/>
                <a:gridCol w="658554"/>
                <a:gridCol w="658554"/>
              </a:tblGrid>
              <a:tr h="194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13548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Мастахская СОШ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7" y="1142984"/>
          <a:ext cx="3286150" cy="2355342"/>
        </p:xfrm>
        <a:graphic>
          <a:graphicData uri="http://schemas.openxmlformats.org/drawingml/2006/table">
            <a:tbl>
              <a:tblPr/>
              <a:tblGrid>
                <a:gridCol w="657230"/>
                <a:gridCol w="657230"/>
                <a:gridCol w="657230"/>
                <a:gridCol w="657230"/>
                <a:gridCol w="657230"/>
              </a:tblGrid>
              <a:tr h="1812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РЯ-4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МА-4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ОМ-4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ГЕО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ХИ-8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929322" y="785794"/>
            <a:ext cx="14430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Борогонская СОШ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1142985"/>
          <a:ext cx="4000530" cy="2313432"/>
        </p:xfrm>
        <a:graphic>
          <a:graphicData uri="http://schemas.openxmlformats.org/drawingml/2006/table">
            <a:tbl>
              <a:tblPr/>
              <a:tblGrid>
                <a:gridCol w="800106"/>
                <a:gridCol w="800106"/>
                <a:gridCol w="800106"/>
                <a:gridCol w="800106"/>
                <a:gridCol w="800106"/>
              </a:tblGrid>
              <a:tr h="1908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51,25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17,5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3429000"/>
            <a:ext cx="16177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Тылгынинская СОШ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7" y="3786190"/>
          <a:ext cx="3357585" cy="2357460"/>
        </p:xfrm>
        <a:graphic>
          <a:graphicData uri="http://schemas.openxmlformats.org/drawingml/2006/table">
            <a:tbl>
              <a:tblPr/>
              <a:tblGrid>
                <a:gridCol w="671517"/>
                <a:gridCol w="671517"/>
                <a:gridCol w="671517"/>
                <a:gridCol w="671517"/>
                <a:gridCol w="671517"/>
              </a:tblGrid>
              <a:tr h="1964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ОМ-4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66,6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786446" y="3500438"/>
            <a:ext cx="14847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 Кюлетская СОШ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00562" y="3857628"/>
          <a:ext cx="4214841" cy="2506218"/>
        </p:xfrm>
        <a:graphic>
          <a:graphicData uri="http://schemas.openxmlformats.org/drawingml/2006/table">
            <a:tbl>
              <a:tblPr/>
              <a:tblGrid>
                <a:gridCol w="1163169"/>
                <a:gridCol w="769656"/>
                <a:gridCol w="765464"/>
                <a:gridCol w="758276"/>
                <a:gridCol w="758276"/>
              </a:tblGrid>
              <a:tr h="1860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Англ.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15953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Екюндюнская ООШ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1214423"/>
          <a:ext cx="3714776" cy="2584118"/>
        </p:xfrm>
        <a:graphic>
          <a:graphicData uri="http://schemas.openxmlformats.org/drawingml/2006/table">
            <a:tbl>
              <a:tblPr/>
              <a:tblGrid>
                <a:gridCol w="973192"/>
                <a:gridCol w="685396"/>
                <a:gridCol w="685396"/>
                <a:gridCol w="685396"/>
                <a:gridCol w="685396"/>
              </a:tblGrid>
              <a:tr h="1745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41,3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29,4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70,5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35,2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44,4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Окруж.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мир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4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Обществозн.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Иностр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500694" y="785794"/>
            <a:ext cx="13131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Тогусская СОШ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29124" y="1214422"/>
          <a:ext cx="4340225" cy="2313432"/>
        </p:xfrm>
        <a:graphic>
          <a:graphicData uri="http://schemas.openxmlformats.org/drawingml/2006/table">
            <a:tbl>
              <a:tblPr/>
              <a:tblGrid>
                <a:gridCol w="868045"/>
                <a:gridCol w="868045"/>
                <a:gridCol w="868045"/>
                <a:gridCol w="868045"/>
                <a:gridCol w="868045"/>
              </a:tblGrid>
              <a:tr h="1966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ОКР-4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ОБЩ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ГЕОГР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ФИЗ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86116" y="3857628"/>
            <a:ext cx="16049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Вилюйская СОШ №2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71670" y="4214818"/>
          <a:ext cx="4526280" cy="2103120"/>
        </p:xfrm>
        <a:graphic>
          <a:graphicData uri="http://schemas.openxmlformats.org/drawingml/2006/table">
            <a:tbl>
              <a:tblPr/>
              <a:tblGrid>
                <a:gridCol w="1232535"/>
                <a:gridCol w="828040"/>
                <a:gridCol w="824865"/>
                <a:gridCol w="820420"/>
                <a:gridCol w="820420"/>
              </a:tblGrid>
              <a:tr h="2000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73,7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Обществозн.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3.9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214422"/>
          <a:ext cx="7786747" cy="2143140"/>
        </p:xfrm>
        <a:graphic>
          <a:graphicData uri="http://schemas.openxmlformats.org/drawingml/2006/table">
            <a:tbl>
              <a:tblPr/>
              <a:tblGrid>
                <a:gridCol w="511305"/>
                <a:gridCol w="1139782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</a:tblGrid>
              <a:tr h="1428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мая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мая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мая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мая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кол.уч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Информатика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кол.уч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кол.уч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 уч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улусу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96,8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31,4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ВСОШ №2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Лекеченская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Жемконская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Борогонская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Тогусская ГЭГ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Бекчегинская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Екюндюнскяа ООШ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Мастахская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Кюлетская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66.6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Кюлетская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Тылгынинская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86050" y="857232"/>
            <a:ext cx="2890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Контрольные работы в 9 классах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571876"/>
          <a:ext cx="7786747" cy="2286015"/>
        </p:xfrm>
        <a:graphic>
          <a:graphicData uri="http://schemas.openxmlformats.org/drawingml/2006/table">
            <a:tbl>
              <a:tblPr/>
              <a:tblGrid>
                <a:gridCol w="511305"/>
                <a:gridCol w="1139782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  <a:gridCol w="511305"/>
              </a:tblGrid>
              <a:tr h="1524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мая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мая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мая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мая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 уч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кол.уч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 уч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АЯ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кол.уч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улусу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92,8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81,8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ВСОШ №2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Лекеченская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Жемконская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Борогонская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Тогусская ГЭГ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Бекчегинская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Екюндюнскяа ООШ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Мастахская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Кюлетская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Кюлетская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Тылгынинская СОШ</a:t>
                      </a:r>
                    </a:p>
                  </a:txBody>
                  <a:tcPr marL="6254" marR="6254" marT="62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54" marR="6254" marT="62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857232"/>
          <a:ext cx="6000795" cy="2638948"/>
        </p:xfrm>
        <a:graphic>
          <a:graphicData uri="http://schemas.openxmlformats.org/drawingml/2006/table">
            <a:tbl>
              <a:tblPr/>
              <a:tblGrid>
                <a:gridCol w="543212"/>
                <a:gridCol w="1457052"/>
                <a:gridCol w="357190"/>
                <a:gridCol w="384069"/>
                <a:gridCol w="543212"/>
                <a:gridCol w="543212"/>
                <a:gridCol w="543212"/>
                <a:gridCol w="543212"/>
                <a:gridCol w="543212"/>
                <a:gridCol w="543212"/>
              </a:tblGrid>
              <a:tr h="1395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 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 мая 2021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мая 2021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 уч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РЯ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 уч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РЯ (ГВЭ)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ср.о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ср.о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улусу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97,8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48,8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ВСОШ №2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Лекеченская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Жемконская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Борогонская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Тогусская ГЭГ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Бекчегинская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Екюндюнскяа ООШ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Мастахская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Кюлетская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90,9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Кюлетская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Тылгынинская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15206" y="92867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ОГЭ -2021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3643314"/>
          <a:ext cx="6000790" cy="2826974"/>
        </p:xfrm>
        <a:graphic>
          <a:graphicData uri="http://schemas.openxmlformats.org/drawingml/2006/table">
            <a:tbl>
              <a:tblPr/>
              <a:tblGrid>
                <a:gridCol w="543468"/>
                <a:gridCol w="1355232"/>
                <a:gridCol w="421933"/>
                <a:gridCol w="419349"/>
                <a:gridCol w="543468"/>
                <a:gridCol w="543468"/>
                <a:gridCol w="543468"/>
                <a:gridCol w="543468"/>
                <a:gridCol w="543468"/>
                <a:gridCol w="543468"/>
              </a:tblGrid>
              <a:tr h="1598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мая 2021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8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 уч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МАТ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 уч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МАТ ГВЭ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ср.о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усп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кач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ср.оценка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улусу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ВСОШ №2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Лекеченская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Жемконская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Борогонская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Тогусская ГЭГ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Бекчегинская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Екюндюнскяа ООШ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Мастахская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Кюлетская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90,9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Кюлетская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Тылгынинская СОШ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714356"/>
            <a:ext cx="5280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предметных компетенций педагогических работников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071546"/>
          <a:ext cx="8286807" cy="3899465"/>
        </p:xfrm>
        <a:graphic>
          <a:graphicData uri="http://schemas.openxmlformats.org/drawingml/2006/table">
            <a:tbl>
              <a:tblPr/>
              <a:tblGrid>
                <a:gridCol w="1495363"/>
                <a:gridCol w="1219281"/>
                <a:gridCol w="1086071"/>
                <a:gridCol w="1183830"/>
                <a:gridCol w="996909"/>
                <a:gridCol w="1246137"/>
                <a:gridCol w="1059216"/>
              </a:tblGrid>
              <a:tr h="178595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доля педагогических работников в ШНОР, показавших положительную динамику уровня предметных компетенций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доля педагогических работников в ШНОР, у которых выявлены профессиональные дефициты,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доля педагогических работников в ШНОР, прошедших курсы повышения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квалификации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доля педагогических работников в ШНОР, в отношении которых внедрена практика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наставничеств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 название мероприятий в ШНОР, в рамках которых проводился групповой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анализ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представленных публично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лучших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практик педагогов в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ШНОР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ВСОШ2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51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Тылгынинская СОШ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Бекчегинская СОШ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Екюндюнская ООШ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18,1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Борогонская СОШ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32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Жемконская СОШ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Лекеченская СОШ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Кюлетская СОШ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Тогусская СОШ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51,8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Мастахская СОШ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85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Кюлетская СОШ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88</a:t>
                      </a:r>
                      <a:endParaRPr lang="ru-RU" sz="1100" dirty="0"/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74638" y="692150"/>
            <a:ext cx="82978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1071546"/>
            <a:ext cx="2562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Выводы и рекомендации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643050"/>
            <a:ext cx="764386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В целях повышения качества образования в образовательных организациях в улусе работа со школами с низкими образовательными результатами обучения проведены установочные, методические семинары, защита программ развития , отчеты по реализации программы. Ведется монитроинг оценочных процедур 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По результатм монитроинга выявлено: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УДКР положительная динамика наблюдатеся в Бекчегинской СОШ , Екюндюнской ООШ, Жемконская СОШ, Мастахская СОШ, 2 Кюлетская СОШ  по 3 предметам, Тылгынинской СОШ по2 предметам,Борогонская по математике, ТГЭГ по русскому языку, 1 Кюлетская 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математиткеи русскому языку.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успеваемости и качеству в УДКР выявлены понижения в Борогонской СОШ (английский язык, Тылгынинской СОШ (английский язык), ВСОШ2 (математика)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разработке рабочих программ учителям-предметникам следует основываться на анализы оценочных процедур и ГИА-2021, систематизировать индивидуальную работу 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Систематизировать  методическое сопровождение педагогов по повышению уровня предметных компетенций.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кадрового потенциала, включение всех педагогических руководящих работников в реализацию плана повышения их квалификации и профессиональной компетентности, основанного на индивидуальных планах профессионального развития, предусматривающего наличие специальных модулей и курсов;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Эффективное использование внутренних и внешних ресурсов.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Tx/>
              <a:buAutoNum type="arabicPeriod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1000108"/>
            <a:ext cx="70009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адресной методической помощи школам с низкими образовательными результатами включает следующие основные компоненты: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Открытая Методика адресной методической помощи общеобразовательным организациям, имеющим низкие образовательные результаты обучающихся.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поддержки ШНОР в 2020–2022 годах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Открытый банк актуальных методических материалов по проекту.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Подробнее на сайте ФИОКО 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https://fioco.ru/antirisk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928670"/>
            <a:ext cx="75009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Система работы со школами с низкими образовательными результатами ( ШНОР) предназначена для обеспечения доступности качественного образования и положительной динамики образовательных результатов обучающихся посредством реализации на основе анализа условий их функционирования муниципальных (школьных) управленческих проектов, дорожных карт по переводу этих школ в эффективный режим развития.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Цель – отсутствие в муниципальном районе школ с низкими образовательными результатами.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Задачи: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для каждой общеобразовательной организации, включенной в программу поддержки, план и дорожную карту по реализации мер на основе комплексной диагностики факторов, влияющих на качество образования в школах с целью перевода их в эффективный режим развития.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Обеспечить положительную динамику образовательных результатов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увеличение доли педагогических работников в ШНОР, показавших положительную динамику предметных компетенций.</a:t>
            </a:r>
          </a:p>
          <a:p>
            <a:pPr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1357322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повышение качества образования в муниципальных общеобразовательных организациях (далее - МОО), показывающих низкие образовательные результаты и работающих в неблагоприятных социальных условиях.</a:t>
            </a:r>
          </a:p>
          <a:p>
            <a:pPr marL="0" indent="0" algn="just">
              <a:buFont typeface="Arial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928670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857232"/>
            <a:ext cx="80724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мероприятий («дорожная карта»)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поддержке общеобразовательных организаций МР «Вилюйский улус (район)», показывающих низкие результаты обучения и школ, функционирующих в неблагоприятных социальных условиях  на 2019-2021 гг. 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3929066"/>
            <a:ext cx="581095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динамики образовательных результатов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14348" y="4500570"/>
            <a:ext cx="1714512" cy="7143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857488" y="4500570"/>
            <a:ext cx="1714512" cy="7143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УДКР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929190" y="4500570"/>
            <a:ext cx="1714512" cy="7143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 -9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072330" y="4500570"/>
            <a:ext cx="1714512" cy="7143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ГИА-2021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уговая стрелка 3"/>
          <p:cNvSpPr/>
          <p:nvPr/>
        </p:nvSpPr>
        <p:spPr>
          <a:xfrm>
            <a:off x="1956472" y="779766"/>
            <a:ext cx="5231056" cy="5231056"/>
          </a:xfrm>
          <a:prstGeom prst="circularArrow">
            <a:avLst>
              <a:gd name="adj1" fmla="val 5544"/>
              <a:gd name="adj2" fmla="val 330680"/>
              <a:gd name="adj3" fmla="val 13766715"/>
              <a:gd name="adj4" fmla="val 17391572"/>
              <a:gd name="adj5" fmla="val 5757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Группа 4"/>
          <p:cNvGrpSpPr/>
          <p:nvPr/>
        </p:nvGrpSpPr>
        <p:grpSpPr>
          <a:xfrm>
            <a:off x="2714612" y="813192"/>
            <a:ext cx="3500461" cy="1229617"/>
            <a:chOff x="2885182" y="1944"/>
            <a:chExt cx="2459235" cy="1229617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885182" y="1944"/>
              <a:ext cx="2459235" cy="1229617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5"/>
            <p:cNvSpPr/>
            <p:nvPr/>
          </p:nvSpPr>
          <p:spPr>
            <a:xfrm>
              <a:off x="2945207" y="61969"/>
              <a:ext cx="2339185" cy="1109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Выявление школ с низкими образовательными результатами по результатам  оценочных процедур : ВПР, ЕГЭ ,УДКР</a:t>
              </a:r>
              <a:endParaRPr lang="ru-RU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643570" y="2357430"/>
            <a:ext cx="3000397" cy="1857388"/>
            <a:chOff x="5006730" y="1543339"/>
            <a:chExt cx="2459235" cy="1229617"/>
          </a:xfrm>
          <a:solidFill>
            <a:srgbClr val="FFC000"/>
          </a:solidFill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5006730" y="1543339"/>
              <a:ext cx="2459235" cy="122961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7"/>
            <p:cNvSpPr/>
            <p:nvPr/>
          </p:nvSpPr>
          <p:spPr>
            <a:xfrm>
              <a:off x="5127044" y="1603364"/>
              <a:ext cx="2278896" cy="11095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Назначение кураторов, составление дорожной карты </a:t>
              </a:r>
              <a:endParaRPr lang="ru-RU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714876" y="4500570"/>
            <a:ext cx="3000396" cy="1500198"/>
            <a:chOff x="4196370" y="4037368"/>
            <a:chExt cx="2459235" cy="1229617"/>
          </a:xfrm>
          <a:solidFill>
            <a:srgbClr val="FFC000"/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196370" y="4037368"/>
              <a:ext cx="2459235" cy="122961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9"/>
            <p:cNvSpPr/>
            <p:nvPr/>
          </p:nvSpPr>
          <p:spPr>
            <a:xfrm>
              <a:off x="4256395" y="4097393"/>
              <a:ext cx="2339185" cy="11095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еализация  комплекса мер (дорожной карты)</a:t>
              </a:r>
              <a:endParaRPr lang="ru-RU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357290" y="4500570"/>
            <a:ext cx="3102177" cy="1428760"/>
            <a:chOff x="1573993" y="4037368"/>
            <a:chExt cx="2459235" cy="1229617"/>
          </a:xfrm>
          <a:solidFill>
            <a:srgbClr val="FFC000"/>
          </a:solidFill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573993" y="4037368"/>
              <a:ext cx="2459235" cy="122961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11"/>
            <p:cNvSpPr/>
            <p:nvPr/>
          </p:nvSpPr>
          <p:spPr>
            <a:xfrm>
              <a:off x="1634018" y="4097393"/>
              <a:ext cx="2339185" cy="11095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ромежуточный мониторинг,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рефлексия</a:t>
              </a:r>
              <a:endParaRPr lang="ru-RU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00034" y="2357429"/>
            <a:ext cx="3000396" cy="1785949"/>
            <a:chOff x="529420" y="1690892"/>
            <a:chExt cx="2459235" cy="1229617"/>
          </a:xfrm>
          <a:solidFill>
            <a:srgbClr val="FFC000"/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29420" y="1690892"/>
              <a:ext cx="2459235" cy="122961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13"/>
            <p:cNvSpPr/>
            <p:nvPr/>
          </p:nvSpPr>
          <p:spPr>
            <a:xfrm>
              <a:off x="587973" y="1740078"/>
              <a:ext cx="2339185" cy="10329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Коррекция промежуточных результатов</a:t>
              </a:r>
              <a:endParaRPr lang="ru-RU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8992" y="928670"/>
            <a:ext cx="3208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проект «500+»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471" y="1500176"/>
          <a:ext cx="7858178" cy="4613593"/>
        </p:xfrm>
        <a:graphic>
          <a:graphicData uri="http://schemas.openxmlformats.org/drawingml/2006/table">
            <a:tbl>
              <a:tblPr/>
              <a:tblGrid>
                <a:gridCol w="2750672"/>
                <a:gridCol w="627612"/>
                <a:gridCol w="660968"/>
                <a:gridCol w="734409"/>
                <a:gridCol w="587527"/>
                <a:gridCol w="587527"/>
                <a:gridCol w="660968"/>
                <a:gridCol w="660968"/>
                <a:gridCol w="587527"/>
              </a:tblGrid>
              <a:tr h="18356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Рисковые профили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9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Низкий уровень оснащения школы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Низкое качество преодоления языковых и культурных барьеров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Высокая доля обучающихся с рисками учебной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неуспешености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Низкий уровень вовлеченности родителей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Высокая доля обучающихся с ОВЗ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Пониженный уровень школьного благополучия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Недостаточная методическая компетентность педагогических работников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Низкая учебная мотивация обучающихся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МБОУ «Вилюйская СОШ№2 им.Г.С.Донского»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МБОУ «Борогонская СОШ им.Н.И.Афанасьева»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83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МБОУ «Екюндюнская СОШ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им.В.П.Трофимовой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МБОУ «Бекчегинская СОШ им.Г.Ф.Николаева»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МБОУ «Тылгынинская СОШ им.Н.И.Ханды»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94" marR="49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000108"/>
            <a:ext cx="78581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Муниципальные кураторы :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1.МБОУ «Бекчегинская СОШ им.Г.Ф.Николаева», МБОУ «Екюндюнская ООШ им.В.П.Трофимовой» -  Осипова А.Ф., зд.по УР МБОУ «Тасагарская СОШ им.Н.Н.Каратаева»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МБОУ «Тылгынинская СОШ им.И.Н.Ханды» - Петрова А.М., з.д.по УР МБОУ «Чочугская СОШ им.И.М.Гоголева»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МБОУ «Борогонская СОШ им.Н.И.Афанасьева» – Афанасьева Н.А, з.д.по УР МБОУ «Вилюйская гимназия им.И.Л.Кондакова»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Разработаны Конценпции  развития ОО и среднесрочные Программы по рисковым профилям и загружены в ИС МДЭК.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Участвовали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вебинарах, семинарах по повышению качества образования 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На курсах повышения квалификации «Школа современного учителя» в рамках проекта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учителя-предметники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прошли регистрацию: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Русский язык – 3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 – 3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Математика –3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География –2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История и обществознание –4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Физика –3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Биология –2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Информатика -2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Химия - 2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8259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Улусная диагностическая контрольная работа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214422"/>
          <a:ext cx="8286806" cy="2223813"/>
        </p:xfrm>
        <a:graphic>
          <a:graphicData uri="http://schemas.openxmlformats.org/drawingml/2006/table">
            <a:tbl>
              <a:tblPr/>
              <a:tblGrid>
                <a:gridCol w="214314"/>
                <a:gridCol w="483185"/>
                <a:gridCol w="311889"/>
                <a:gridCol w="309999"/>
                <a:gridCol w="332682"/>
                <a:gridCol w="309999"/>
                <a:gridCol w="311889"/>
                <a:gridCol w="311889"/>
                <a:gridCol w="317560"/>
                <a:gridCol w="289206"/>
                <a:gridCol w="317560"/>
                <a:gridCol w="309999"/>
                <a:gridCol w="311889"/>
                <a:gridCol w="279756"/>
                <a:gridCol w="332682"/>
                <a:gridCol w="294878"/>
                <a:gridCol w="311889"/>
                <a:gridCol w="287315"/>
                <a:gridCol w="309999"/>
                <a:gridCol w="294878"/>
                <a:gridCol w="325121"/>
                <a:gridCol w="266524"/>
                <a:gridCol w="362926"/>
                <a:gridCol w="362926"/>
                <a:gridCol w="362926"/>
                <a:gridCol w="362926"/>
              </a:tblGrid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ВСОШ2</a:t>
                      </a: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78,7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18,1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39,1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25,7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38,8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57,1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79,7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23,4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27,9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англ.язык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78,7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18,1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89,4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32,4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3643314"/>
          <a:ext cx="8286806" cy="2410872"/>
        </p:xfrm>
        <a:graphic>
          <a:graphicData uri="http://schemas.openxmlformats.org/drawingml/2006/table">
            <a:tbl>
              <a:tblPr/>
              <a:tblGrid>
                <a:gridCol w="158780"/>
                <a:gridCol w="538719"/>
                <a:gridCol w="311889"/>
                <a:gridCol w="309999"/>
                <a:gridCol w="332682"/>
                <a:gridCol w="309999"/>
                <a:gridCol w="311889"/>
                <a:gridCol w="311889"/>
                <a:gridCol w="317560"/>
                <a:gridCol w="289206"/>
                <a:gridCol w="317560"/>
                <a:gridCol w="309999"/>
                <a:gridCol w="311889"/>
                <a:gridCol w="279756"/>
                <a:gridCol w="332682"/>
                <a:gridCol w="294878"/>
                <a:gridCol w="311889"/>
                <a:gridCol w="287315"/>
                <a:gridCol w="309999"/>
                <a:gridCol w="294878"/>
                <a:gridCol w="325121"/>
                <a:gridCol w="266524"/>
                <a:gridCol w="362926"/>
                <a:gridCol w="362926"/>
                <a:gridCol w="362926"/>
                <a:gridCol w="362926"/>
              </a:tblGrid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Екюндюнская</a:t>
                      </a: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53,95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93,7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11,2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англ.язык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53,9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857232"/>
          <a:ext cx="8429682" cy="1858053"/>
        </p:xfrm>
        <a:graphic>
          <a:graphicData uri="http://schemas.openxmlformats.org/drawingml/2006/table">
            <a:tbl>
              <a:tblPr/>
              <a:tblGrid>
                <a:gridCol w="142876"/>
                <a:gridCol w="566649"/>
                <a:gridCol w="317266"/>
                <a:gridCol w="315344"/>
                <a:gridCol w="338418"/>
                <a:gridCol w="315344"/>
                <a:gridCol w="317266"/>
                <a:gridCol w="317266"/>
                <a:gridCol w="323036"/>
                <a:gridCol w="294193"/>
                <a:gridCol w="323036"/>
                <a:gridCol w="315344"/>
                <a:gridCol w="317266"/>
                <a:gridCol w="284579"/>
                <a:gridCol w="338418"/>
                <a:gridCol w="299962"/>
                <a:gridCol w="317266"/>
                <a:gridCol w="292269"/>
                <a:gridCol w="315344"/>
                <a:gridCol w="299962"/>
                <a:gridCol w="330727"/>
                <a:gridCol w="271119"/>
                <a:gridCol w="369183"/>
                <a:gridCol w="369183"/>
                <a:gridCol w="369183"/>
                <a:gridCol w="369183"/>
              </a:tblGrid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Борогонская</a:t>
                      </a: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65,6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45,8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22,2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61,4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79,1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англ.язык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2857496"/>
          <a:ext cx="8429682" cy="1553253"/>
        </p:xfrm>
        <a:graphic>
          <a:graphicData uri="http://schemas.openxmlformats.org/drawingml/2006/table">
            <a:tbl>
              <a:tblPr/>
              <a:tblGrid>
                <a:gridCol w="161518"/>
                <a:gridCol w="548007"/>
                <a:gridCol w="317266"/>
                <a:gridCol w="315344"/>
                <a:gridCol w="338418"/>
                <a:gridCol w="315344"/>
                <a:gridCol w="317266"/>
                <a:gridCol w="317266"/>
                <a:gridCol w="323036"/>
                <a:gridCol w="294193"/>
                <a:gridCol w="323036"/>
                <a:gridCol w="315344"/>
                <a:gridCol w="317266"/>
                <a:gridCol w="284579"/>
                <a:gridCol w="338418"/>
                <a:gridCol w="299962"/>
                <a:gridCol w="317266"/>
                <a:gridCol w="292269"/>
                <a:gridCol w="315344"/>
                <a:gridCol w="299962"/>
                <a:gridCol w="330727"/>
                <a:gridCol w="271119"/>
                <a:gridCol w="369183"/>
                <a:gridCol w="369183"/>
                <a:gridCol w="369183"/>
                <a:gridCol w="369183"/>
              </a:tblGrid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Бекчегинская </a:t>
                      </a:r>
                    </a:p>
                  </a:txBody>
                  <a:tcPr marL="4179" marR="4179" marT="4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16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88,8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22,2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матем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57,1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57,1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88,8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14,2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82,8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32,6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35,6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835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9" marR="4179" marT="4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англ яз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77,7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44,4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81,9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95,8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4572008"/>
          <a:ext cx="8286805" cy="1401427"/>
        </p:xfrm>
        <a:graphic>
          <a:graphicData uri="http://schemas.openxmlformats.org/drawingml/2006/table">
            <a:tbl>
              <a:tblPr/>
              <a:tblGrid>
                <a:gridCol w="549242"/>
                <a:gridCol w="317982"/>
                <a:gridCol w="316055"/>
                <a:gridCol w="339181"/>
                <a:gridCol w="316055"/>
                <a:gridCol w="317982"/>
                <a:gridCol w="317982"/>
                <a:gridCol w="323763"/>
                <a:gridCol w="294856"/>
                <a:gridCol w="323763"/>
                <a:gridCol w="316055"/>
                <a:gridCol w="317982"/>
                <a:gridCol w="285221"/>
                <a:gridCol w="339181"/>
                <a:gridCol w="300637"/>
                <a:gridCol w="317982"/>
                <a:gridCol w="292928"/>
                <a:gridCol w="316055"/>
                <a:gridCol w="300637"/>
                <a:gridCol w="331472"/>
                <a:gridCol w="271730"/>
                <a:gridCol w="370016"/>
                <a:gridCol w="370016"/>
                <a:gridCol w="370016"/>
                <a:gridCol w="370016"/>
              </a:tblGrid>
              <a:tr h="85219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Тылгынинская</a:t>
                      </a: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61" marR="4261" marT="4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уач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43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 яз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88,8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77,7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44,4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44,4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75,8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23,6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5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матем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55,5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77,7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11,1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22,2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57,1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24,5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5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англ яз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261" marR="4261" marT="4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66,2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4261" marR="4261" marT="4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857232"/>
          <a:ext cx="7358118" cy="1428760"/>
        </p:xfrm>
        <a:graphic>
          <a:graphicData uri="http://schemas.openxmlformats.org/drawingml/2006/table">
            <a:tbl>
              <a:tblPr/>
              <a:tblGrid>
                <a:gridCol w="420089"/>
                <a:gridCol w="282247"/>
                <a:gridCol w="288811"/>
                <a:gridCol w="282247"/>
                <a:gridCol w="308503"/>
                <a:gridCol w="280059"/>
                <a:gridCol w="282247"/>
                <a:gridCol w="306315"/>
                <a:gridCol w="288811"/>
                <a:gridCol w="420089"/>
                <a:gridCol w="280059"/>
                <a:gridCol w="420089"/>
                <a:gridCol w="280059"/>
                <a:gridCol w="420089"/>
                <a:gridCol w="255992"/>
                <a:gridCol w="420089"/>
                <a:gridCol w="255992"/>
                <a:gridCol w="262555"/>
                <a:gridCol w="253803"/>
                <a:gridCol w="253803"/>
                <a:gridCol w="255992"/>
                <a:gridCol w="420089"/>
                <a:gridCol w="420089"/>
              </a:tblGrid>
              <a:tr h="1271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Лекеченская СОШ</a:t>
                      </a: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11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14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076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предмет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успев.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87,5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66,3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16,52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6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карантин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90,6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31,6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14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англ.яз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74,5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12,2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500306"/>
          <a:ext cx="7429555" cy="1643073"/>
        </p:xfrm>
        <a:graphic>
          <a:graphicData uri="http://schemas.openxmlformats.org/drawingml/2006/table">
            <a:tbl>
              <a:tblPr/>
              <a:tblGrid>
                <a:gridCol w="380698"/>
                <a:gridCol w="255780"/>
                <a:gridCol w="261730"/>
                <a:gridCol w="255780"/>
                <a:gridCol w="279575"/>
                <a:gridCol w="253799"/>
                <a:gridCol w="255780"/>
                <a:gridCol w="277592"/>
                <a:gridCol w="261730"/>
                <a:gridCol w="380698"/>
                <a:gridCol w="253799"/>
                <a:gridCol w="380698"/>
                <a:gridCol w="253799"/>
                <a:gridCol w="380698"/>
                <a:gridCol w="231987"/>
                <a:gridCol w="380698"/>
                <a:gridCol w="231987"/>
                <a:gridCol w="237936"/>
                <a:gridCol w="230006"/>
                <a:gridCol w="230006"/>
                <a:gridCol w="231987"/>
                <a:gridCol w="380698"/>
                <a:gridCol w="380698"/>
                <a:gridCol w="380698"/>
                <a:gridCol w="380698"/>
              </a:tblGrid>
              <a:tr h="1683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Жемконская СОШ</a:t>
                      </a: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48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227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227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80.8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24,9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8348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матем.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63,8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8348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 яз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95,8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51,6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4500570"/>
          <a:ext cx="7572429" cy="1428760"/>
        </p:xfrm>
        <a:graphic>
          <a:graphicData uri="http://schemas.openxmlformats.org/drawingml/2006/table">
            <a:tbl>
              <a:tblPr/>
              <a:tblGrid>
                <a:gridCol w="388019"/>
                <a:gridCol w="260699"/>
                <a:gridCol w="266763"/>
                <a:gridCol w="260699"/>
                <a:gridCol w="284951"/>
                <a:gridCol w="258680"/>
                <a:gridCol w="260699"/>
                <a:gridCol w="282930"/>
                <a:gridCol w="266763"/>
                <a:gridCol w="388019"/>
                <a:gridCol w="258680"/>
                <a:gridCol w="388019"/>
                <a:gridCol w="258680"/>
                <a:gridCol w="388019"/>
                <a:gridCol w="236448"/>
                <a:gridCol w="388019"/>
                <a:gridCol w="236448"/>
                <a:gridCol w="242512"/>
                <a:gridCol w="234429"/>
                <a:gridCol w="234429"/>
                <a:gridCol w="236448"/>
                <a:gridCol w="388019"/>
                <a:gridCol w="388019"/>
                <a:gridCol w="388019"/>
                <a:gridCol w="388019"/>
              </a:tblGrid>
              <a:tr h="18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ТГЭГ</a:t>
                      </a: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890" marR="4890" marT="4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школе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508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успев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кач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508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 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язвк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80,9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44,4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4890" marR="4890" marT="4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2250</TotalTime>
  <Words>2917</Words>
  <Application>Microsoft Office PowerPoint</Application>
  <PresentationFormat>Экран (4:3)</PresentationFormat>
  <Paragraphs>2717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Литература 2</vt:lpstr>
      <vt:lpstr>Система работы со школами с низкими образовательными результатами  (итоги года)</vt:lpstr>
      <vt:lpstr>Слайд 2</vt:lpstr>
      <vt:lpstr>Слайд 3</vt:lpstr>
      <vt:lpstr>Слайд 4</vt:lpstr>
      <vt:lpstr>Слайд 5</vt:lpstr>
      <vt:lpstr>Слайд 6</vt:lpstr>
      <vt:lpstr>Улусная диагностическая контрольная работа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Wincomp</cp:lastModifiedBy>
  <cp:revision>265</cp:revision>
  <dcterms:created xsi:type="dcterms:W3CDTF">2011-03-27T18:18:10Z</dcterms:created>
  <dcterms:modified xsi:type="dcterms:W3CDTF">2021-06-10T06:23:11Z</dcterms:modified>
</cp:coreProperties>
</file>