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6" r:id="rId3"/>
  </p:sldMasterIdLst>
  <p:sldIdLst>
    <p:sldId id="269" r:id="rId4"/>
    <p:sldId id="270" r:id="rId5"/>
    <p:sldId id="25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2" autoAdjust="0"/>
  </p:normalViewPr>
  <p:slideViewPr>
    <p:cSldViewPr>
      <p:cViewPr>
        <p:scale>
          <a:sx n="60" d="100"/>
          <a:sy n="60" d="100"/>
        </p:scale>
        <p:origin x="-710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67B9E4-7173-4703-B3C8-394BF6933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CB229C-8306-4923-8169-7620CB65C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DD7A33-333B-4754-B189-D889BEDAC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4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27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3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39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7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8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94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05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67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33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6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latin typeface="Times New Roman" pitchFamily="18" charset="0"/>
            </a:endParaRPr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8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4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8BEE1FA8-591B-4915-B169-F313E3D00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5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344816" cy="685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Улусный конкурс «Учитель года – 2018»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63301"/>
            <a:ext cx="2750124" cy="3888432"/>
          </a:xfrm>
        </p:spPr>
      </p:pic>
      <p:sp>
        <p:nvSpPr>
          <p:cNvPr id="2" name="TextBox 1"/>
          <p:cNvSpPr txBox="1"/>
          <p:nvPr/>
        </p:nvSpPr>
        <p:spPr>
          <a:xfrm>
            <a:off x="395536" y="3068960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Комарова Екатерина Петровна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учитель начальных классов Вилюйской СОШ №3 </a:t>
            </a:r>
            <a:r>
              <a:rPr lang="ru-RU" sz="3200" b="1" dirty="0" err="1" smtClean="0">
                <a:solidFill>
                  <a:srgbClr val="C00000"/>
                </a:solidFill>
              </a:rPr>
              <a:t>им.Н.С.Степанова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09" y="1393860"/>
            <a:ext cx="7783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Письма</a:t>
            </a:r>
            <a:r>
              <a:rPr lang="ru-RU" sz="4400" b="1" dirty="0"/>
              <a:t> </a:t>
            </a:r>
            <a:r>
              <a:rPr lang="ru-RU" sz="4400" b="1" dirty="0" smtClean="0"/>
              <a:t>, которые творят чудеса</a:t>
            </a:r>
          </a:p>
        </p:txBody>
      </p:sp>
    </p:spTree>
    <p:extLst>
      <p:ext uri="{BB962C8B-B14F-4D97-AF65-F5344CB8AC3E}">
        <p14:creationId xmlns:p14="http://schemas.microsoft.com/office/powerpoint/2010/main" val="24135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Приемы развития словарного запаса.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Методика </a:t>
            </a:r>
            <a:r>
              <a:rPr lang="ru-RU" sz="3200" dirty="0" err="1" smtClean="0"/>
              <a:t>С.Н.Лысенковой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Игры со словами;</a:t>
            </a:r>
          </a:p>
          <a:p>
            <a:r>
              <a:rPr lang="ru-RU" sz="3200" dirty="0" smtClean="0"/>
              <a:t>Пословицы и поговорки;</a:t>
            </a:r>
          </a:p>
          <a:p>
            <a:r>
              <a:rPr lang="ru-RU" sz="3200" dirty="0" smtClean="0"/>
              <a:t>Загадки.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402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/>
              <a:t>Развитие творческого сочинительства.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Высшая форма проявления;</a:t>
            </a:r>
          </a:p>
          <a:p>
            <a:r>
              <a:rPr lang="ru-RU" sz="3200" dirty="0"/>
              <a:t>Принципы творческого сочинительства;</a:t>
            </a:r>
          </a:p>
          <a:p>
            <a:r>
              <a:rPr lang="ru-RU" sz="3200" dirty="0" smtClean="0"/>
              <a:t>Виды упражнений развития творческого сочинительства.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11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Недостатки методики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Навык письма;</a:t>
            </a:r>
          </a:p>
          <a:p>
            <a:r>
              <a:rPr lang="ru-RU" sz="3200" dirty="0" smtClean="0"/>
              <a:t>Система оценивания;</a:t>
            </a:r>
          </a:p>
          <a:p>
            <a:r>
              <a:rPr lang="ru-RU" sz="3200" dirty="0" smtClean="0"/>
              <a:t>Системный подход.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238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Условия успешности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Единство направлений;</a:t>
            </a:r>
          </a:p>
          <a:p>
            <a:r>
              <a:rPr lang="ru-RU" sz="3200" dirty="0" smtClean="0"/>
              <a:t>Мотивация обучающихся;</a:t>
            </a:r>
          </a:p>
          <a:p>
            <a:r>
              <a:rPr lang="ru-RU" sz="3200" dirty="0" smtClean="0"/>
              <a:t>Ситуация успеха.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548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работы</a:t>
            </a:r>
            <a:endParaRPr lang="ru-RU" dirty="0"/>
          </a:p>
        </p:txBody>
      </p:sp>
      <p:pic>
        <p:nvPicPr>
          <p:cNvPr id="1027" name="Picture 3" descr="C:\Users\Admin\Desktop\мастер класс письмо\2018_03_11\письма_00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9"/>
          <a:stretch/>
        </p:blipFill>
        <p:spPr bwMode="auto">
          <a:xfrm rot="5046856">
            <a:off x="418003" y="1390309"/>
            <a:ext cx="2346758" cy="23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мастер класс письмо\2018_03_11\письма_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1078">
            <a:off x="2419108" y="1872801"/>
            <a:ext cx="3162287" cy="25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мастер класс письмо\2018_03_11\письма_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1"/>
          <a:stretch/>
        </p:blipFill>
        <p:spPr bwMode="auto">
          <a:xfrm rot="4975051">
            <a:off x="3094692" y="4387690"/>
            <a:ext cx="2065461" cy="26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Выготский Л. С. Собрание сочинений: В 6-ти т. Т.3 Проблемы развития психики/Под ред. А. М. Матюшкина, Глава седьмая. Предыстория развития письменной речи, с. 207.</a:t>
            </a:r>
          </a:p>
          <a:p>
            <a:pPr lvl="0"/>
            <a:r>
              <a:rPr lang="ru-RU" dirty="0"/>
              <a:t>Сухомлинский, В. А. Сердце отдаю детям / В. А. Сухомлинский. - Киев : Рад. школа, 1973. - 244 с;</a:t>
            </a:r>
          </a:p>
          <a:p>
            <a:pPr lvl="0"/>
            <a:r>
              <a:rPr lang="ru-RU" dirty="0" err="1"/>
              <a:t>Чиряев</a:t>
            </a:r>
            <a:r>
              <a:rPr lang="ru-RU" dirty="0"/>
              <a:t> К.С. </a:t>
            </a:r>
            <a:r>
              <a:rPr lang="ru-RU" dirty="0" err="1"/>
              <a:t>Олох</a:t>
            </a:r>
            <a:r>
              <a:rPr lang="ru-RU" dirty="0"/>
              <a:t> </a:t>
            </a:r>
            <a:r>
              <a:rPr lang="ru-RU" dirty="0" err="1"/>
              <a:t>педагогиката</a:t>
            </a:r>
            <a:r>
              <a:rPr lang="ru-RU" dirty="0"/>
              <a:t>. — </a:t>
            </a:r>
            <a:r>
              <a:rPr lang="ru-RU" dirty="0" err="1"/>
              <a:t>Дьокуускай</a:t>
            </a:r>
            <a:r>
              <a:rPr lang="ru-RU" dirty="0"/>
              <a:t>, 1998. — С. 14. 63 </a:t>
            </a:r>
          </a:p>
          <a:p>
            <a:pPr lvl="0"/>
            <a:r>
              <a:rPr lang="ru-RU" dirty="0" err="1"/>
              <a:t>Эльконин</a:t>
            </a:r>
            <a:r>
              <a:rPr lang="ru-RU" dirty="0"/>
              <a:t> Д. Б. Развитие устной и письменной речи учащихся / Под ред. В. В. Давыдова, Т. А. </a:t>
            </a:r>
            <a:r>
              <a:rPr lang="ru-RU" dirty="0" err="1"/>
              <a:t>Нежновой</a:t>
            </a:r>
            <a:r>
              <a:rPr lang="ru-RU" dirty="0"/>
              <a:t>. — М.: ИНТОР, 1998. — 112 с.;</a:t>
            </a:r>
          </a:p>
          <a:p>
            <a:pPr lvl="0"/>
            <a:r>
              <a:rPr lang="en-US" dirty="0"/>
              <a:t>hppt://nsportal.ru /sites/ default/2013/12/25/</a:t>
            </a:r>
            <a:r>
              <a:rPr lang="en-US" dirty="0" err="1"/>
              <a:t>formirovanie_uud_v_nachalnoy_shkole_v_usloviyakh_fgos</a:t>
            </a:r>
            <a:endParaRPr lang="ru-RU" dirty="0"/>
          </a:p>
          <a:p>
            <a:pPr lvl="0"/>
            <a:r>
              <a:rPr lang="ru-RU" dirty="0"/>
              <a:t>hppt://nsportal.ru /</a:t>
            </a:r>
            <a:r>
              <a:rPr lang="ru-RU" dirty="0" err="1"/>
              <a:t>sites</a:t>
            </a:r>
            <a:r>
              <a:rPr lang="ru-RU" dirty="0"/>
              <a:t>/ </a:t>
            </a:r>
            <a:r>
              <a:rPr lang="ru-RU" dirty="0" err="1"/>
              <a:t>default</a:t>
            </a:r>
            <a:r>
              <a:rPr lang="ru-RU" dirty="0"/>
              <a:t>/2013/12/25/</a:t>
            </a:r>
            <a:r>
              <a:rPr lang="ru-RU" dirty="0" err="1"/>
              <a:t>priyomy_razvitiya_pismennoy_rechi_uchashchikhsya</a:t>
            </a:r>
            <a:endParaRPr lang="ru-RU" dirty="0"/>
          </a:p>
          <a:p>
            <a:pPr lvl="0"/>
            <a:r>
              <a:rPr lang="ru-RU" dirty="0"/>
              <a:t>hppt://nsportal.ru /</a:t>
            </a:r>
            <a:r>
              <a:rPr lang="ru-RU" dirty="0" err="1"/>
              <a:t>sites</a:t>
            </a:r>
            <a:r>
              <a:rPr lang="ru-RU" dirty="0"/>
              <a:t>/ </a:t>
            </a:r>
            <a:r>
              <a:rPr lang="ru-RU" dirty="0" err="1"/>
              <a:t>default</a:t>
            </a:r>
            <a:r>
              <a:rPr lang="ru-RU" dirty="0"/>
              <a:t>/2014/01/26/</a:t>
            </a:r>
            <a:r>
              <a:rPr lang="ru-RU" dirty="0" err="1"/>
              <a:t>metodika_napisaniya_pisma_epistolyarnyy_zhanr</a:t>
            </a:r>
            <a:endParaRPr lang="ru-RU" dirty="0"/>
          </a:p>
          <a:p>
            <a:pPr lvl="0"/>
            <a:r>
              <a:rPr lang="ru-RU" dirty="0"/>
              <a:t>hppt://nsportal.ru /</a:t>
            </a:r>
            <a:r>
              <a:rPr lang="ru-RU" dirty="0" err="1"/>
              <a:t>sites</a:t>
            </a:r>
            <a:r>
              <a:rPr lang="ru-RU" dirty="0"/>
              <a:t>/ </a:t>
            </a:r>
            <a:r>
              <a:rPr lang="ru-RU" dirty="0" err="1"/>
              <a:t>default</a:t>
            </a:r>
            <a:r>
              <a:rPr lang="ru-RU" dirty="0"/>
              <a:t>/2013/02/05/ispolzovanie_tehnologii_kriticheskogo_myshleniya_v_nachalnoy_shkole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4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Л.С. Выготский говорил о том, что ребенка в школе учат выводить буквы и складывать из них слова, но не обучают его собственно письменной речи как средству выражения собственной рефлексии посредством письменного текста. То, чему учат, есть лишь механизм письма, т.е. «мертвая речь».</a:t>
            </a:r>
          </a:p>
        </p:txBody>
      </p:sp>
    </p:spTree>
    <p:extLst>
      <p:ext uri="{BB962C8B-B14F-4D97-AF65-F5344CB8AC3E}">
        <p14:creationId xmlns:p14="http://schemas.microsoft.com/office/powerpoint/2010/main" val="4217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4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Условия возникновения и становления опыта.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073" y="1527969"/>
            <a:ext cx="8407846" cy="1027311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« </a:t>
            </a:r>
            <a:r>
              <a:rPr lang="ru-RU" sz="3200" dirty="0" smtClean="0"/>
              <a:t>Мышление </a:t>
            </a:r>
            <a:r>
              <a:rPr lang="ru-RU" sz="3200" dirty="0"/>
              <a:t>гораздо более тесно связано с письменной речью, чем с </a:t>
            </a:r>
            <a:r>
              <a:rPr lang="ru-RU" sz="3200" dirty="0" smtClean="0"/>
              <a:t>устной» 	Д.Б. </a:t>
            </a:r>
            <a:r>
              <a:rPr lang="ru-RU" sz="3200" dirty="0" err="1" smtClean="0"/>
              <a:t>Эльконин</a:t>
            </a:r>
            <a:r>
              <a:rPr lang="ru-RU" sz="32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6490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• </a:t>
            </a:r>
            <a:r>
              <a:rPr lang="ru-RU" sz="3200" dirty="0"/>
              <a:t>Овладение письменной речью «означает </a:t>
            </a:r>
            <a:r>
              <a:rPr lang="ru-RU" sz="3200" dirty="0" smtClean="0"/>
              <a:t>критический </a:t>
            </a:r>
            <a:r>
              <a:rPr lang="ru-RU" sz="3200" dirty="0"/>
              <a:t>поворотный момент во всем культурном </a:t>
            </a:r>
            <a:r>
              <a:rPr lang="ru-RU" sz="3200" dirty="0" smtClean="0"/>
              <a:t>развитии </a:t>
            </a:r>
            <a:r>
              <a:rPr lang="ru-RU" sz="3200" dirty="0"/>
              <a:t>ребенка» 	</a:t>
            </a:r>
            <a:r>
              <a:rPr lang="ru-RU" sz="3200" dirty="0" smtClean="0"/>
              <a:t>Выготский </a:t>
            </a:r>
            <a:r>
              <a:rPr lang="ru-RU" sz="3200" dirty="0"/>
              <a:t>Л.С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93096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Письменность, как речь- </a:t>
            </a:r>
            <a:r>
              <a:rPr lang="ru-RU" sz="3200" dirty="0"/>
              <a:t>это канал для развития интеллекта. Чем раньше будет усвоен язык, тем легче и полнее будут усваиваться знания</a:t>
            </a:r>
            <a:r>
              <a:rPr lang="ru-RU" sz="3200" dirty="0" smtClean="0"/>
              <a:t>.			 					Психолог </a:t>
            </a:r>
            <a:r>
              <a:rPr lang="ru-RU" sz="3200" dirty="0"/>
              <a:t>Н.И. </a:t>
            </a:r>
            <a:r>
              <a:rPr lang="ru-RU" sz="3200" dirty="0" err="1"/>
              <a:t>Жинкин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344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Актуальность опыта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2"/>
            <a:ext cx="727280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Образование </a:t>
            </a:r>
            <a:r>
              <a:rPr lang="ru-RU" sz="4000" dirty="0"/>
              <a:t>– </a:t>
            </a:r>
          </a:p>
          <a:p>
            <a:r>
              <a:rPr lang="ru-RU" sz="4000" dirty="0"/>
              <a:t>это то, что остаётся после того, </a:t>
            </a:r>
          </a:p>
          <a:p>
            <a:r>
              <a:rPr lang="ru-RU" sz="4000" dirty="0"/>
              <a:t>как всё выученное забудется.</a:t>
            </a:r>
          </a:p>
          <a:p>
            <a:endParaRPr lang="ru-RU" dirty="0"/>
          </a:p>
          <a:p>
            <a:r>
              <a:rPr lang="ru-RU" sz="2800" dirty="0"/>
              <a:t>Макс Теодор Феликс фон Лауэ</a:t>
            </a:r>
            <a:r>
              <a:rPr lang="ru-RU" sz="2800"/>
              <a:t>, </a:t>
            </a:r>
            <a:endParaRPr lang="ru-RU" sz="2800" smtClean="0"/>
          </a:p>
          <a:p>
            <a:r>
              <a:rPr lang="ru-RU" sz="2800" smtClean="0"/>
              <a:t>лауреат </a:t>
            </a:r>
            <a:r>
              <a:rPr lang="ru-RU" sz="2800" dirty="0"/>
              <a:t>Нобелевской премии по физике за 1914 год</a:t>
            </a:r>
          </a:p>
        </p:txBody>
      </p:sp>
    </p:spTree>
    <p:extLst>
      <p:ext uri="{BB962C8B-B14F-4D97-AF65-F5344CB8AC3E}">
        <p14:creationId xmlns:p14="http://schemas.microsoft.com/office/powerpoint/2010/main" val="34014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Преимущества метода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48879"/>
            <a:ext cx="7886700" cy="382808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Познавательная УУД;</a:t>
            </a:r>
          </a:p>
          <a:p>
            <a:r>
              <a:rPr lang="ru-RU" sz="3200" dirty="0" smtClean="0"/>
              <a:t>Регулятивная УУД;</a:t>
            </a:r>
          </a:p>
          <a:p>
            <a:r>
              <a:rPr lang="ru-RU" sz="3200" dirty="0" err="1" smtClean="0"/>
              <a:t>Комуникативная</a:t>
            </a:r>
            <a:r>
              <a:rPr lang="ru-RU" sz="3200" dirty="0" smtClean="0"/>
              <a:t> УУД.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04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990656" cy="1010493"/>
          </a:xfrm>
        </p:spPr>
        <p:txBody>
          <a:bodyPr>
            <a:noAutofit/>
          </a:bodyPr>
          <a:lstStyle/>
          <a:p>
            <a:r>
              <a:rPr lang="ru-RU" sz="4400" dirty="0"/>
              <a:t>Воспитательная функция методики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848872" cy="3052936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3200" b="1" dirty="0" smtClean="0"/>
              <a:t>формирует </a:t>
            </a:r>
            <a:r>
              <a:rPr lang="ru-RU" sz="3200" b="1" dirty="0"/>
              <a:t>нравственные качества </a:t>
            </a:r>
            <a:r>
              <a:rPr lang="ru-RU" sz="3200" b="1" dirty="0" smtClean="0"/>
              <a:t>личности;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dirty="0" smtClean="0"/>
              <a:t>развитие </a:t>
            </a:r>
            <a:r>
              <a:rPr lang="ru-RU" sz="3200" b="1" dirty="0"/>
              <a:t>умения анализировать и сопоставлять свои мысли, поступки и события;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 smtClean="0"/>
              <a:t>помогает </a:t>
            </a:r>
            <a:r>
              <a:rPr lang="ru-RU" sz="3200" b="1" dirty="0"/>
              <a:t>быть вежливым, внимательным к собеседнику, к другим людям, уверенным к своим мыслям;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03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Суть педагогической идеи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Цель работы: Раскрытие методики навыка написание письма, как важный </a:t>
            </a:r>
            <a:r>
              <a:rPr lang="ru-RU" sz="3200" dirty="0" smtClean="0"/>
              <a:t>этап формирования </a:t>
            </a:r>
            <a:r>
              <a:rPr lang="ru-RU" sz="3200" dirty="0"/>
              <a:t>УУД.</a:t>
            </a:r>
          </a:p>
          <a:p>
            <a:r>
              <a:rPr lang="ru-RU" sz="3200" dirty="0"/>
              <a:t>задачи: </a:t>
            </a:r>
          </a:p>
          <a:p>
            <a:r>
              <a:rPr lang="ru-RU" sz="3200" dirty="0"/>
              <a:t>Изучить методологическую основу изучения в письменной речи написание письма; </a:t>
            </a:r>
          </a:p>
          <a:p>
            <a:r>
              <a:rPr lang="ru-RU" sz="3200" dirty="0"/>
              <a:t>Выявить эффективные методы формирования написания письма;</a:t>
            </a:r>
          </a:p>
          <a:p>
            <a:r>
              <a:rPr lang="ru-RU" sz="3200" dirty="0"/>
              <a:t>Систематизировать методы и приемы формирования письменной речи в написании письма.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678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Реализация педагогической идеи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Ведущие идеи классиков педагогики;</a:t>
            </a:r>
          </a:p>
          <a:p>
            <a:r>
              <a:rPr lang="ru-RU" sz="3200" dirty="0"/>
              <a:t>Выявление направлений;</a:t>
            </a:r>
          </a:p>
          <a:p>
            <a:r>
              <a:rPr lang="ru-RU" sz="3200" dirty="0" smtClean="0"/>
              <a:t>Работа над содержанием методики написания письма;</a:t>
            </a:r>
          </a:p>
        </p:txBody>
      </p:sp>
    </p:spTree>
    <p:extLst>
      <p:ext uri="{BB962C8B-B14F-4D97-AF65-F5344CB8AC3E}">
        <p14:creationId xmlns:p14="http://schemas.microsoft.com/office/powerpoint/2010/main" val="27923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Эффективность развития навыка написания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развитие мышления;</a:t>
            </a:r>
          </a:p>
          <a:p>
            <a:r>
              <a:rPr lang="ru-RU" sz="3200" dirty="0"/>
              <a:t>о</a:t>
            </a:r>
            <a:r>
              <a:rPr lang="ru-RU" sz="3200" dirty="0" smtClean="0"/>
              <a:t>богащение словарного </a:t>
            </a:r>
            <a:r>
              <a:rPr lang="ru-RU" sz="3200" dirty="0"/>
              <a:t>запаса;</a:t>
            </a:r>
          </a:p>
          <a:p>
            <a:r>
              <a:rPr lang="ru-RU" sz="3200" dirty="0"/>
              <a:t>р</a:t>
            </a:r>
            <a:r>
              <a:rPr lang="ru-RU" sz="3200" dirty="0" smtClean="0"/>
              <a:t>азвитие творческого </a:t>
            </a:r>
            <a:r>
              <a:rPr lang="ru-RU" sz="3200" dirty="0"/>
              <a:t>сочинительства.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7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Приемы развития мышления у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Операции мышления: 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53073"/>
              </p:ext>
            </p:extLst>
          </p:nvPr>
        </p:nvGraphicFramePr>
        <p:xfrm>
          <a:off x="683568" y="1900896"/>
          <a:ext cx="7560840" cy="4742216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2592288"/>
                <a:gridCol w="4907676"/>
                <a:gridCol w="60876"/>
              </a:tblGrid>
              <a:tr h="427132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Наблюдение.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</a:rPr>
                        <a:t>Воспитывает любознательность,</a:t>
                      </a:r>
                      <a:r>
                        <a:rPr lang="ru-RU" sz="2000" kern="1200" baseline="0" dirty="0" smtClean="0">
                          <a:effectLst/>
                        </a:rPr>
                        <a:t> </a:t>
                      </a:r>
                      <a:r>
                        <a:rPr lang="ru-RU" sz="2000" kern="1200" dirty="0" smtClean="0">
                          <a:effectLst/>
                        </a:rPr>
                        <a:t>умение видеть,</a:t>
                      </a:r>
                      <a:r>
                        <a:rPr lang="ru-RU" sz="2000" kern="1200" baseline="0" dirty="0" smtClean="0">
                          <a:effectLst/>
                        </a:rPr>
                        <a:t> </a:t>
                      </a:r>
                      <a:r>
                        <a:rPr lang="ru-RU" sz="2000" kern="1200" dirty="0" smtClean="0">
                          <a:effectLst/>
                        </a:rPr>
                        <a:t>слышать, обонять,</a:t>
                      </a:r>
                      <a:r>
                        <a:rPr lang="ru-RU" sz="2000" kern="1200" baseline="0" dirty="0" smtClean="0">
                          <a:effectLst/>
                        </a:rPr>
                        <a:t> </a:t>
                      </a:r>
                      <a:r>
                        <a:rPr lang="ru-RU" sz="2000" kern="1200" dirty="0" smtClean="0">
                          <a:effectLst/>
                        </a:rPr>
                        <a:t>воспринимать</a:t>
                      </a:r>
                      <a:r>
                        <a:rPr lang="ru-RU" sz="2000" kern="1200" baseline="0" dirty="0" smtClean="0">
                          <a:effectLst/>
                        </a:rPr>
                        <a:t> </a:t>
                      </a:r>
                      <a:r>
                        <a:rPr lang="ru-RU" sz="2000" kern="1200" dirty="0" smtClean="0">
                          <a:effectLst/>
                        </a:rPr>
                        <a:t>мир вокруг.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</a:tr>
              <a:tr h="71885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Сравнение.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Эта операция включает в себя элементы синтеза, обобщения, вывод.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Работа над понятиями.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</a:rPr>
                        <a:t> Воспитывает</a:t>
                      </a:r>
                      <a:r>
                        <a:rPr lang="ru-RU" sz="2000" kern="1200" baseline="0" dirty="0" smtClean="0">
                          <a:effectLst/>
                        </a:rPr>
                        <a:t> любовь к языку, развивает орфографическую зоркость.</a:t>
                      </a:r>
                      <a:endParaRPr lang="ru-RU" sz="2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Установление</a:t>
                      </a:r>
                      <a:r>
                        <a:rPr lang="ru-RU" sz="20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временной</a:t>
                      </a:r>
                      <a:r>
                        <a:rPr lang="ru-RU" sz="20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последовательности,</a:t>
                      </a:r>
                      <a:b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причинно-следственных зависимостей.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</a:rPr>
                        <a:t>Суждения и умозаключение.</a:t>
                      </a:r>
                      <a:endParaRPr lang="ru-RU" sz="2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</a:tr>
              <a:tr h="28648"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Творческая</a:t>
                      </a:r>
                      <a:r>
                        <a:rPr lang="ru-RU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работа</a:t>
                      </a:r>
                      <a:endParaRPr lang="ru-RU" sz="20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Учит использовать богатства языка и выражать свои мысли.</a:t>
                      </a:r>
                      <a:endParaRPr lang="ru-RU" sz="2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5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7_Солнцестояние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ДЕБАТЫ-ФГОС</Template>
  <TotalTime>2005</TotalTime>
  <Words>498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Профиль</vt:lpstr>
      <vt:lpstr>7_Солнцестояние</vt:lpstr>
      <vt:lpstr>Тема1</vt:lpstr>
      <vt:lpstr>Улусный конкурс «Учитель года – 2018» </vt:lpstr>
      <vt:lpstr>Условия возникновения и становления опыта.</vt:lpstr>
      <vt:lpstr> Актуальность опыта</vt:lpstr>
      <vt:lpstr>Преимущества метода</vt:lpstr>
      <vt:lpstr>Воспитательная функция методики </vt:lpstr>
      <vt:lpstr>Суть педагогической идеи</vt:lpstr>
      <vt:lpstr>Реализация педагогической идеи</vt:lpstr>
      <vt:lpstr>Эффективность развития навыка написания </vt:lpstr>
      <vt:lpstr>Приемы развития мышления у учащихся</vt:lpstr>
      <vt:lpstr>Приемы развития словарного запаса.</vt:lpstr>
      <vt:lpstr>Развитие творческого сочинительства. </vt:lpstr>
      <vt:lpstr>Недостатки методики</vt:lpstr>
      <vt:lpstr>Условия успешности</vt:lpstr>
      <vt:lpstr>Результаты работы</vt:lpstr>
      <vt:lpstr>Литература.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 как технология </dc:title>
  <dc:creator>комаровы</dc:creator>
  <cp:lastModifiedBy>Admin</cp:lastModifiedBy>
  <cp:revision>33</cp:revision>
  <dcterms:created xsi:type="dcterms:W3CDTF">2018-03-05T13:52:44Z</dcterms:created>
  <dcterms:modified xsi:type="dcterms:W3CDTF">2018-03-11T08:40:43Z</dcterms:modified>
</cp:coreProperties>
</file>